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7556500" cy="10693400"/>
  <p:notesSz cx="6858000" cy="9144000"/>
  <p:embeddedFontLst>
    <p:embeddedFont>
      <p:font typeface="Calibri" panose="020F0502020204030204" pitchFamily="34" charset="0"/>
      <p:regular r:id="rId7"/>
      <p:bold r:id="rId8"/>
      <p:italic r:id="rId9"/>
      <p:boldItalic r:id="rId10"/>
    </p:embeddedFont>
    <p:embeddedFont>
      <p:font typeface="Montserrat" panose="00000500000000000000" pitchFamily="2" charset="0"/>
      <p:regular r:id="rId11"/>
      <p:bold r:id="rId12"/>
      <p:italic r:id="rId13"/>
      <p:boldItalic r:id="rId14"/>
    </p:embeddedFont>
    <p:embeddedFont>
      <p:font typeface="Montserrat Light" panose="00000400000000000000" pitchFamily="2" charset="0"/>
      <p:regular r:id="rId15"/>
      <p:bold r:id="rId16"/>
      <p:italic r:id="rId17"/>
      <p:boldItalic r:id="rId18"/>
    </p:embeddedFont>
    <p:embeddedFont>
      <p:font typeface="Oswald" panose="00000500000000000000" pitchFamily="2" charset="0"/>
      <p:regular r:id="rId19"/>
      <p:bold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pf7s7/NLlRTy3WhVIYtdPJ6Fl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05E67-0CC3-48B1-834C-AABEEFC2584B}" v="1" dt="2023-09-15T12:49:22.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202" y="-12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Åhlén" userId="e7b991d4-aaa3-4203-941e-1703bbf01590" providerId="ADAL" clId="{6CD05E67-0CC3-48B1-834C-AABEEFC2584B}"/>
    <pc:docChg chg="undo custSel modSld">
      <pc:chgData name="Maria Åhlén" userId="e7b991d4-aaa3-4203-941e-1703bbf01590" providerId="ADAL" clId="{6CD05E67-0CC3-48B1-834C-AABEEFC2584B}" dt="2023-09-19T11:47:51.388" v="738" actId="108"/>
      <pc:docMkLst>
        <pc:docMk/>
      </pc:docMkLst>
      <pc:sldChg chg="modSp mod">
        <pc:chgData name="Maria Åhlén" userId="e7b991d4-aaa3-4203-941e-1703bbf01590" providerId="ADAL" clId="{6CD05E67-0CC3-48B1-834C-AABEEFC2584B}" dt="2023-09-15T10:51:37.350" v="650" actId="20577"/>
        <pc:sldMkLst>
          <pc:docMk/>
          <pc:sldMk cId="0" sldId="256"/>
        </pc:sldMkLst>
        <pc:spChg chg="mod">
          <ac:chgData name="Maria Åhlén" userId="e7b991d4-aaa3-4203-941e-1703bbf01590" providerId="ADAL" clId="{6CD05E67-0CC3-48B1-834C-AABEEFC2584B}" dt="2023-09-15T10:37:49.005" v="558" actId="20577"/>
          <ac:spMkLst>
            <pc:docMk/>
            <pc:sldMk cId="0" sldId="256"/>
            <ac:spMk id="93" creationId="{00000000-0000-0000-0000-000000000000}"/>
          </ac:spMkLst>
        </pc:spChg>
        <pc:spChg chg="mod">
          <ac:chgData name="Maria Åhlén" userId="e7b991d4-aaa3-4203-941e-1703bbf01590" providerId="ADAL" clId="{6CD05E67-0CC3-48B1-834C-AABEEFC2584B}" dt="2023-08-30T11:32:56.538" v="5" actId="20577"/>
          <ac:spMkLst>
            <pc:docMk/>
            <pc:sldMk cId="0" sldId="256"/>
            <ac:spMk id="96" creationId="{00000000-0000-0000-0000-000000000000}"/>
          </ac:spMkLst>
        </pc:spChg>
        <pc:spChg chg="mod">
          <ac:chgData name="Maria Åhlén" userId="e7b991d4-aaa3-4203-941e-1703bbf01590" providerId="ADAL" clId="{6CD05E67-0CC3-48B1-834C-AABEEFC2584B}" dt="2023-09-15T10:51:37.350" v="650" actId="20577"/>
          <ac:spMkLst>
            <pc:docMk/>
            <pc:sldMk cId="0" sldId="256"/>
            <ac:spMk id="97" creationId="{00000000-0000-0000-0000-000000000000}"/>
          </ac:spMkLst>
        </pc:spChg>
        <pc:spChg chg="mod">
          <ac:chgData name="Maria Åhlén" userId="e7b991d4-aaa3-4203-941e-1703bbf01590" providerId="ADAL" clId="{6CD05E67-0CC3-48B1-834C-AABEEFC2584B}" dt="2023-09-15T10:23:48.697" v="365" actId="20577"/>
          <ac:spMkLst>
            <pc:docMk/>
            <pc:sldMk cId="0" sldId="256"/>
            <ac:spMk id="98" creationId="{00000000-0000-0000-0000-000000000000}"/>
          </ac:spMkLst>
        </pc:spChg>
      </pc:sldChg>
      <pc:sldChg chg="addSp delSp modSp mod">
        <pc:chgData name="Maria Åhlén" userId="e7b991d4-aaa3-4203-941e-1703bbf01590" providerId="ADAL" clId="{6CD05E67-0CC3-48B1-834C-AABEEFC2584B}" dt="2023-09-15T12:59:49.747" v="719" actId="1076"/>
        <pc:sldMkLst>
          <pc:docMk/>
          <pc:sldMk cId="0" sldId="257"/>
        </pc:sldMkLst>
        <pc:spChg chg="add del mod">
          <ac:chgData name="Maria Åhlén" userId="e7b991d4-aaa3-4203-941e-1703bbf01590" providerId="ADAL" clId="{6CD05E67-0CC3-48B1-834C-AABEEFC2584B}" dt="2023-09-15T10:15:28.161" v="163"/>
          <ac:spMkLst>
            <pc:docMk/>
            <pc:sldMk cId="0" sldId="257"/>
            <ac:spMk id="3" creationId="{023A2E8A-8443-A102-097F-9117B45E643F}"/>
          </ac:spMkLst>
        </pc:spChg>
        <pc:spChg chg="add mod">
          <ac:chgData name="Maria Åhlén" userId="e7b991d4-aaa3-4203-941e-1703bbf01590" providerId="ADAL" clId="{6CD05E67-0CC3-48B1-834C-AABEEFC2584B}" dt="2023-09-15T10:45:28.190" v="609" actId="14100"/>
          <ac:spMkLst>
            <pc:docMk/>
            <pc:sldMk cId="0" sldId="257"/>
            <ac:spMk id="9" creationId="{43DD7BE9-EE73-2FE7-4D9C-3542237B1071}"/>
          </ac:spMkLst>
        </pc:spChg>
        <pc:spChg chg="add mod">
          <ac:chgData name="Maria Åhlén" userId="e7b991d4-aaa3-4203-941e-1703bbf01590" providerId="ADAL" clId="{6CD05E67-0CC3-48B1-834C-AABEEFC2584B}" dt="2023-09-15T12:59:39.750" v="717"/>
          <ac:spMkLst>
            <pc:docMk/>
            <pc:sldMk cId="0" sldId="257"/>
            <ac:spMk id="11" creationId="{6546D50E-39FF-EEDD-2AE1-BC1A5B43F5D4}"/>
          </ac:spMkLst>
        </pc:spChg>
        <pc:spChg chg="mod">
          <ac:chgData name="Maria Åhlén" userId="e7b991d4-aaa3-4203-941e-1703bbf01590" providerId="ADAL" clId="{6CD05E67-0CC3-48B1-834C-AABEEFC2584B}" dt="2023-09-15T12:57:00.093" v="712" actId="108"/>
          <ac:spMkLst>
            <pc:docMk/>
            <pc:sldMk cId="0" sldId="257"/>
            <ac:spMk id="126" creationId="{00000000-0000-0000-0000-000000000000}"/>
          </ac:spMkLst>
        </pc:spChg>
        <pc:spChg chg="mod">
          <ac:chgData name="Maria Åhlén" userId="e7b991d4-aaa3-4203-941e-1703bbf01590" providerId="ADAL" clId="{6CD05E67-0CC3-48B1-834C-AABEEFC2584B}" dt="2023-09-15T10:20:03.897" v="321" actId="14100"/>
          <ac:spMkLst>
            <pc:docMk/>
            <pc:sldMk cId="0" sldId="257"/>
            <ac:spMk id="127" creationId="{00000000-0000-0000-0000-000000000000}"/>
          </ac:spMkLst>
        </pc:spChg>
        <pc:spChg chg="mod">
          <ac:chgData name="Maria Åhlén" userId="e7b991d4-aaa3-4203-941e-1703bbf01590" providerId="ADAL" clId="{6CD05E67-0CC3-48B1-834C-AABEEFC2584B}" dt="2023-09-15T10:37:41.532" v="556" actId="20577"/>
          <ac:spMkLst>
            <pc:docMk/>
            <pc:sldMk cId="0" sldId="257"/>
            <ac:spMk id="132" creationId="{00000000-0000-0000-0000-000000000000}"/>
          </ac:spMkLst>
        </pc:spChg>
        <pc:spChg chg="del mod">
          <ac:chgData name="Maria Åhlén" userId="e7b991d4-aaa3-4203-941e-1703bbf01590" providerId="ADAL" clId="{6CD05E67-0CC3-48B1-834C-AABEEFC2584B}" dt="2023-09-15T10:45:45.613" v="613"/>
          <ac:spMkLst>
            <pc:docMk/>
            <pc:sldMk cId="0" sldId="257"/>
            <ac:spMk id="133" creationId="{00000000-0000-0000-0000-000000000000}"/>
          </ac:spMkLst>
        </pc:spChg>
        <pc:grpChg chg="mod">
          <ac:chgData name="Maria Åhlén" userId="e7b991d4-aaa3-4203-941e-1703bbf01590" providerId="ADAL" clId="{6CD05E67-0CC3-48B1-834C-AABEEFC2584B}" dt="2023-09-15T10:15:54.335" v="165" actId="1076"/>
          <ac:grpSpMkLst>
            <pc:docMk/>
            <pc:sldMk cId="0" sldId="257"/>
            <ac:grpSpMk id="125" creationId="{00000000-0000-0000-0000-000000000000}"/>
          </ac:grpSpMkLst>
        </pc:grpChg>
        <pc:picChg chg="add mod modCrop">
          <ac:chgData name="Maria Åhlén" userId="e7b991d4-aaa3-4203-941e-1703bbf01590" providerId="ADAL" clId="{6CD05E67-0CC3-48B1-834C-AABEEFC2584B}" dt="2023-09-15T12:59:43.153" v="718" actId="1076"/>
          <ac:picMkLst>
            <pc:docMk/>
            <pc:sldMk cId="0" sldId="257"/>
            <ac:picMk id="5" creationId="{06F7B528-5B03-CA15-4838-709BF5326CC7}"/>
          </ac:picMkLst>
        </pc:picChg>
        <pc:picChg chg="add mod modCrop">
          <ac:chgData name="Maria Åhlén" userId="e7b991d4-aaa3-4203-941e-1703bbf01590" providerId="ADAL" clId="{6CD05E67-0CC3-48B1-834C-AABEEFC2584B}" dt="2023-09-15T12:59:49.747" v="719" actId="1076"/>
          <ac:picMkLst>
            <pc:docMk/>
            <pc:sldMk cId="0" sldId="257"/>
            <ac:picMk id="7" creationId="{E7C3FDAF-63DB-0814-2D5E-6E525757F28C}"/>
          </ac:picMkLst>
        </pc:picChg>
        <pc:picChg chg="del">
          <ac:chgData name="Maria Åhlén" userId="e7b991d4-aaa3-4203-941e-1703bbf01590" providerId="ADAL" clId="{6CD05E67-0CC3-48B1-834C-AABEEFC2584B}" dt="2023-09-15T10:14:23.820" v="104" actId="478"/>
          <ac:picMkLst>
            <pc:docMk/>
            <pc:sldMk cId="0" sldId="257"/>
            <ac:picMk id="134" creationId="{00000000-0000-0000-0000-000000000000}"/>
          </ac:picMkLst>
        </pc:picChg>
      </pc:sldChg>
      <pc:sldChg chg="addSp delSp modSp mod">
        <pc:chgData name="Maria Åhlén" userId="e7b991d4-aaa3-4203-941e-1703bbf01590" providerId="ADAL" clId="{6CD05E67-0CC3-48B1-834C-AABEEFC2584B}" dt="2023-09-19T11:47:51.388" v="738" actId="108"/>
        <pc:sldMkLst>
          <pc:docMk/>
          <pc:sldMk cId="0" sldId="258"/>
        </pc:sldMkLst>
        <pc:spChg chg="add del mod">
          <ac:chgData name="Maria Åhlén" userId="e7b991d4-aaa3-4203-941e-1703bbf01590" providerId="ADAL" clId="{6CD05E67-0CC3-48B1-834C-AABEEFC2584B}" dt="2023-09-15T12:54:25.661" v="693" actId="22"/>
          <ac:spMkLst>
            <pc:docMk/>
            <pc:sldMk cId="0" sldId="258"/>
            <ac:spMk id="6" creationId="{D72DB9A7-3651-034D-BD4C-501EDB757F83}"/>
          </ac:spMkLst>
        </pc:spChg>
        <pc:spChg chg="add mod">
          <ac:chgData name="Maria Åhlén" userId="e7b991d4-aaa3-4203-941e-1703bbf01590" providerId="ADAL" clId="{6CD05E67-0CC3-48B1-834C-AABEEFC2584B}" dt="2023-09-19T11:47:51.388" v="738" actId="108"/>
          <ac:spMkLst>
            <pc:docMk/>
            <pc:sldMk cId="0" sldId="258"/>
            <ac:spMk id="8" creationId="{80F6F1CF-C94E-0C9B-D4EA-5FBA57A56AD5}"/>
          </ac:spMkLst>
        </pc:spChg>
        <pc:spChg chg="mod">
          <ac:chgData name="Maria Åhlén" userId="e7b991d4-aaa3-4203-941e-1703bbf01590" providerId="ADAL" clId="{6CD05E67-0CC3-48B1-834C-AABEEFC2584B}" dt="2023-09-15T10:48:59.581" v="634" actId="20577"/>
          <ac:spMkLst>
            <pc:docMk/>
            <pc:sldMk cId="0" sldId="258"/>
            <ac:spMk id="139" creationId="{00000000-0000-0000-0000-000000000000}"/>
          </ac:spMkLst>
        </pc:spChg>
        <pc:spChg chg="mod">
          <ac:chgData name="Maria Åhlén" userId="e7b991d4-aaa3-4203-941e-1703bbf01590" providerId="ADAL" clId="{6CD05E67-0CC3-48B1-834C-AABEEFC2584B}" dt="2023-09-15T10:38:14.196" v="573" actId="20577"/>
          <ac:spMkLst>
            <pc:docMk/>
            <pc:sldMk cId="0" sldId="258"/>
            <ac:spMk id="144" creationId="{00000000-0000-0000-0000-000000000000}"/>
          </ac:spMkLst>
        </pc:spChg>
        <pc:spChg chg="del mod">
          <ac:chgData name="Maria Åhlén" userId="e7b991d4-aaa3-4203-941e-1703bbf01590" providerId="ADAL" clId="{6CD05E67-0CC3-48B1-834C-AABEEFC2584B}" dt="2023-09-15T10:41:21.305" v="604"/>
          <ac:spMkLst>
            <pc:docMk/>
            <pc:sldMk cId="0" sldId="258"/>
            <ac:spMk id="145" creationId="{00000000-0000-0000-0000-000000000000}"/>
          </ac:spMkLst>
        </pc:spChg>
        <pc:spChg chg="del mod">
          <ac:chgData name="Maria Åhlén" userId="e7b991d4-aaa3-4203-941e-1703bbf01590" providerId="ADAL" clId="{6CD05E67-0CC3-48B1-834C-AABEEFC2584B}" dt="2023-09-15T12:52:11.197" v="679"/>
          <ac:spMkLst>
            <pc:docMk/>
            <pc:sldMk cId="0" sldId="258"/>
            <ac:spMk id="146" creationId="{00000000-0000-0000-0000-000000000000}"/>
          </ac:spMkLst>
        </pc:spChg>
        <pc:spChg chg="mod">
          <ac:chgData name="Maria Åhlén" userId="e7b991d4-aaa3-4203-941e-1703bbf01590" providerId="ADAL" clId="{6CD05E67-0CC3-48B1-834C-AABEEFC2584B}" dt="2023-09-15T10:25:18.419" v="493" actId="20577"/>
          <ac:spMkLst>
            <pc:docMk/>
            <pc:sldMk cId="0" sldId="258"/>
            <ac:spMk id="147" creationId="{00000000-0000-0000-0000-000000000000}"/>
          </ac:spMkLst>
        </pc:spChg>
        <pc:spChg chg="mod">
          <ac:chgData name="Maria Åhlén" userId="e7b991d4-aaa3-4203-941e-1703bbf01590" providerId="ADAL" clId="{6CD05E67-0CC3-48B1-834C-AABEEFC2584B}" dt="2023-09-15T10:28:12.434" v="496" actId="1076"/>
          <ac:spMkLst>
            <pc:docMk/>
            <pc:sldMk cId="0" sldId="258"/>
            <ac:spMk id="148" creationId="{00000000-0000-0000-0000-000000000000}"/>
          </ac:spMkLst>
        </pc:spChg>
        <pc:spChg chg="mod">
          <ac:chgData name="Maria Åhlén" userId="e7b991d4-aaa3-4203-941e-1703bbf01590" providerId="ADAL" clId="{6CD05E67-0CC3-48B1-834C-AABEEFC2584B}" dt="2023-09-15T13:06:50.732" v="737" actId="255"/>
          <ac:spMkLst>
            <pc:docMk/>
            <pc:sldMk cId="0" sldId="258"/>
            <ac:spMk id="152" creationId="{00000000-0000-0000-0000-000000000000}"/>
          </ac:spMkLst>
        </pc:spChg>
        <pc:picChg chg="add del mod modCrop">
          <ac:chgData name="Maria Åhlén" userId="e7b991d4-aaa3-4203-941e-1703bbf01590" providerId="ADAL" clId="{6CD05E67-0CC3-48B1-834C-AABEEFC2584B}" dt="2023-09-15T12:48:41.644" v="654" actId="478"/>
          <ac:picMkLst>
            <pc:docMk/>
            <pc:sldMk cId="0" sldId="258"/>
            <ac:picMk id="3" creationId="{BED09447-5A67-2B8B-800B-11F20A8E2155}"/>
          </ac:picMkLst>
        </pc:picChg>
        <pc:picChg chg="add mod modCrop">
          <ac:chgData name="Maria Åhlén" userId="e7b991d4-aaa3-4203-941e-1703bbf01590" providerId="ADAL" clId="{6CD05E67-0CC3-48B1-834C-AABEEFC2584B}" dt="2023-09-15T13:02:23.565" v="731" actId="14100"/>
          <ac:picMkLst>
            <pc:docMk/>
            <pc:sldMk cId="0" sldId="258"/>
            <ac:picMk id="4" creationId="{BE08FEF9-C0B2-0379-2DCC-DB59179E07C0}"/>
          </ac:picMkLst>
        </pc:picChg>
        <pc:picChg chg="del">
          <ac:chgData name="Maria Åhlén" userId="e7b991d4-aaa3-4203-941e-1703bbf01590" providerId="ADAL" clId="{6CD05E67-0CC3-48B1-834C-AABEEFC2584B}" dt="2023-09-15T10:41:21.302" v="602" actId="478"/>
          <ac:picMkLst>
            <pc:docMk/>
            <pc:sldMk cId="0" sldId="258"/>
            <ac:picMk id="141" creationId="{00000000-0000-0000-0000-000000000000}"/>
          </ac:picMkLst>
        </pc:picChg>
        <pc:picChg chg="del">
          <ac:chgData name="Maria Åhlén" userId="e7b991d4-aaa3-4203-941e-1703bbf01590" providerId="ADAL" clId="{6CD05E67-0CC3-48B1-834C-AABEEFC2584B}" dt="2023-09-15T10:28:53.353" v="499" actId="478"/>
          <ac:picMkLst>
            <pc:docMk/>
            <pc:sldMk cId="0" sldId="258"/>
            <ac:picMk id="149" creationId="{00000000-0000-0000-0000-000000000000}"/>
          </ac:picMkLst>
        </pc:picChg>
        <pc:picChg chg="del">
          <ac:chgData name="Maria Åhlén" userId="e7b991d4-aaa3-4203-941e-1703bbf01590" providerId="ADAL" clId="{6CD05E67-0CC3-48B1-834C-AABEEFC2584B}" dt="2023-09-15T10:28:51.280" v="498" actId="478"/>
          <ac:picMkLst>
            <pc:docMk/>
            <pc:sldMk cId="0" sldId="258"/>
            <ac:picMk id="150" creationId="{00000000-0000-0000-0000-000000000000}"/>
          </ac:picMkLst>
        </pc:picChg>
        <pc:picChg chg="del">
          <ac:chgData name="Maria Åhlén" userId="e7b991d4-aaa3-4203-941e-1703bbf01590" providerId="ADAL" clId="{6CD05E67-0CC3-48B1-834C-AABEEFC2584B}" dt="2023-09-15T10:29:59.721" v="507" actId="478"/>
          <ac:picMkLst>
            <pc:docMk/>
            <pc:sldMk cId="0" sldId="258"/>
            <ac:picMk id="151" creationId="{00000000-0000-0000-0000-000000000000}"/>
          </ac:picMkLst>
        </pc:picChg>
      </pc:sldChg>
      <pc:sldChg chg="modSp mod">
        <pc:chgData name="Maria Åhlén" userId="e7b991d4-aaa3-4203-941e-1703bbf01590" providerId="ADAL" clId="{6CD05E67-0CC3-48B1-834C-AABEEFC2584B}" dt="2023-09-15T10:39:30.632" v="596" actId="20577"/>
        <pc:sldMkLst>
          <pc:docMk/>
          <pc:sldMk cId="0" sldId="259"/>
        </pc:sldMkLst>
        <pc:spChg chg="mod">
          <ac:chgData name="Maria Åhlén" userId="e7b991d4-aaa3-4203-941e-1703bbf01590" providerId="ADAL" clId="{6CD05E67-0CC3-48B1-834C-AABEEFC2584B}" dt="2023-09-15T10:39:30.632" v="596" actId="20577"/>
          <ac:spMkLst>
            <pc:docMk/>
            <pc:sldMk cId="0" sldId="259"/>
            <ac:spMk id="161" creationId="{00000000-0000-0000-0000-000000000000}"/>
          </ac:spMkLst>
        </pc:spChg>
        <pc:spChg chg="mod">
          <ac:chgData name="Maria Åhlén" userId="e7b991d4-aaa3-4203-941e-1703bbf01590" providerId="ADAL" clId="{6CD05E67-0CC3-48B1-834C-AABEEFC2584B}" dt="2023-09-15T10:38:30.439" v="584" actId="20577"/>
          <ac:spMkLst>
            <pc:docMk/>
            <pc:sldMk cId="0" sldId="259"/>
            <ac:spMk id="1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1792288" y="612775"/>
            <a:ext cx="5486400" cy="4114800"/>
          </a:xfrm>
          <a:prstGeom prst="rect">
            <a:avLst/>
          </a:prstGeom>
          <a:noFill/>
          <a:ln>
            <a:noFill/>
          </a:ln>
        </p:spPr>
      </p:sp>
      <p:sp>
        <p:nvSpPr>
          <p:cNvPr id="68" name="Google Shape;68;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hyperlink" Target="https://critical.projectlibrary.eu/en/" TargetMode="Externa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hyperlink" Target="https://www.linkedin.com/company/critical-project/"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www.facebook.com/Critical-Project-111638761171724" TargetMode="Externa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hyperlink" Target="http://www.iekdimitra.gr/" TargetMode="External"/><Relationship Id="rId13" Type="http://schemas.openxmlformats.org/officeDocument/2006/relationships/image" Target="../media/image18.jpg"/><Relationship Id="rId1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7.png"/><Relationship Id="rId12" Type="http://schemas.openxmlformats.org/officeDocument/2006/relationships/hyperlink" Target="mailto:projects@promea.gr" TargetMode="External"/><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hyperlink" Target="mailto:Maria.nyberg1@folkuniversitetet.se" TargetMode="External"/><Relationship Id="rId11" Type="http://schemas.openxmlformats.org/officeDocument/2006/relationships/hyperlink" Target="http://www.promea.gr/" TargetMode="External"/><Relationship Id="rId5" Type="http://schemas.openxmlformats.org/officeDocument/2006/relationships/hyperlink" Target="http://www.folkuniversitetet.se/" TargetMode="External"/><Relationship Id="rId15" Type="http://schemas.openxmlformats.org/officeDocument/2006/relationships/image" Target="../media/image20.jpg"/><Relationship Id="rId10" Type="http://schemas.openxmlformats.org/officeDocument/2006/relationships/hyperlink" Target="http://www.fispe.fr/" TargetMode="External"/><Relationship Id="rId19"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hyperlink" Target="mailto:anastasopoulou@dimitra.gr" TargetMode="External"/><Relationship Id="rId1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447675" y="1000448"/>
            <a:ext cx="6657975" cy="1468053"/>
            <a:chOff x="0" y="19050"/>
            <a:chExt cx="8877300" cy="1957405"/>
          </a:xfrm>
        </p:grpSpPr>
        <p:sp>
          <p:nvSpPr>
            <p:cNvPr id="89" name="Google Shape;89;p1"/>
            <p:cNvSpPr txBox="1"/>
            <p:nvPr/>
          </p:nvSpPr>
          <p:spPr>
            <a:xfrm>
              <a:off x="0" y="19050"/>
              <a:ext cx="8877300" cy="1169075"/>
            </a:xfrm>
            <a:prstGeom prst="rect">
              <a:avLst/>
            </a:prstGeom>
            <a:noFill/>
            <a:ln>
              <a:noFill/>
            </a:ln>
          </p:spPr>
          <p:txBody>
            <a:bodyPr spcFirstLastPara="1" wrap="square" lIns="0" tIns="0" rIns="0" bIns="0" anchor="t" anchorCtr="0">
              <a:spAutoFit/>
            </a:bodyPr>
            <a:lstStyle/>
            <a:p>
              <a:pPr marL="0" marR="0" lvl="0" indent="0" algn="ctr" rtl="0">
                <a:lnSpc>
                  <a:spcPct val="117001"/>
                </a:lnSpc>
                <a:spcBef>
                  <a:spcPts val="0"/>
                </a:spcBef>
                <a:spcAft>
                  <a:spcPts val="0"/>
                </a:spcAft>
                <a:buClr>
                  <a:srgbClr val="000000"/>
                </a:buClr>
                <a:buSzPts val="5882"/>
                <a:buFont typeface="Arial"/>
                <a:buNone/>
              </a:pPr>
              <a:r>
                <a:rPr lang="en-US" sz="5882" b="1" i="0" u="none" strike="noStrike" cap="none">
                  <a:solidFill>
                    <a:srgbClr val="5150AC"/>
                  </a:solidFill>
                  <a:latin typeface="Oswald"/>
                  <a:ea typeface="Oswald"/>
                  <a:cs typeface="Oswald"/>
                  <a:sym typeface="Oswald"/>
                </a:rPr>
                <a:t>Critical</a:t>
              </a: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1136217" y="1378000"/>
              <a:ext cx="6617884" cy="598455"/>
            </a:xfrm>
            <a:prstGeom prst="rect">
              <a:avLst/>
            </a:prstGeom>
            <a:noFill/>
            <a:ln>
              <a:noFill/>
            </a:ln>
          </p:spPr>
          <p:txBody>
            <a:bodyPr spcFirstLastPara="1" wrap="square" lIns="0" tIns="0" rIns="0" bIns="0" anchor="t" anchorCtr="0">
              <a:spAutoFit/>
            </a:bodyPr>
            <a:lstStyle/>
            <a:p>
              <a:pPr marL="0" marR="0" lvl="0" indent="0" algn="ctr" rtl="0">
                <a:lnSpc>
                  <a:spcPct val="131785"/>
                </a:lnSpc>
                <a:spcBef>
                  <a:spcPts val="0"/>
                </a:spcBef>
                <a:spcAft>
                  <a:spcPts val="0"/>
                </a:spcAft>
                <a:buClr>
                  <a:srgbClr val="000000"/>
                </a:buClr>
                <a:buSzPts val="1400"/>
                <a:buFont typeface="Arial"/>
                <a:buNone/>
              </a:pPr>
              <a:r>
                <a:rPr lang="en-US" sz="1400" b="0" i="0" u="none" strike="noStrike" cap="none">
                  <a:solidFill>
                    <a:srgbClr val="3D3D3D"/>
                  </a:solidFill>
                  <a:latin typeface="Roboto"/>
                  <a:ea typeface="Roboto"/>
                  <a:cs typeface="Roboto"/>
                  <a:sym typeface="Roboto"/>
                </a:rPr>
                <a:t>Critical information for immigrants regarding parenting to promote social inclusion</a:t>
              </a:r>
              <a:endParaRPr sz="1400" b="0" i="0" u="none" strike="noStrike" cap="none">
                <a:solidFill>
                  <a:srgbClr val="000000"/>
                </a:solidFill>
                <a:latin typeface="Arial"/>
                <a:ea typeface="Arial"/>
                <a:cs typeface="Arial"/>
                <a:sym typeface="Arial"/>
              </a:endParaRPr>
            </a:p>
          </p:txBody>
        </p:sp>
      </p:grpSp>
      <p:grpSp>
        <p:nvGrpSpPr>
          <p:cNvPr id="91" name="Google Shape;91;p1"/>
          <p:cNvGrpSpPr/>
          <p:nvPr/>
        </p:nvGrpSpPr>
        <p:grpSpPr>
          <a:xfrm>
            <a:off x="1" y="-428625"/>
            <a:ext cx="7556500" cy="816356"/>
            <a:chOff x="0" y="0"/>
            <a:chExt cx="11544300" cy="1088475"/>
          </a:xfrm>
        </p:grpSpPr>
        <p:pic>
          <p:nvPicPr>
            <p:cNvPr id="92" name="Google Shape;92;p1"/>
            <p:cNvPicPr preferRelativeResize="0"/>
            <p:nvPr/>
          </p:nvPicPr>
          <p:blipFill rotWithShape="1">
            <a:blip r:embed="rId3">
              <a:alphaModFix/>
            </a:blip>
            <a:srcRect t="45285" b="45285"/>
            <a:stretch/>
          </p:blipFill>
          <p:spPr>
            <a:xfrm>
              <a:off x="0" y="0"/>
              <a:ext cx="11544300" cy="1088475"/>
            </a:xfrm>
            <a:prstGeom prst="rect">
              <a:avLst/>
            </a:prstGeom>
            <a:noFill/>
            <a:ln>
              <a:noFill/>
            </a:ln>
          </p:spPr>
        </p:pic>
        <p:sp>
          <p:nvSpPr>
            <p:cNvPr id="93" name="Google Shape;93;p1"/>
            <p:cNvSpPr txBox="1"/>
            <p:nvPr/>
          </p:nvSpPr>
          <p:spPr>
            <a:xfrm>
              <a:off x="2464450" y="700558"/>
              <a:ext cx="6617884" cy="275204"/>
            </a:xfrm>
            <a:prstGeom prst="rect">
              <a:avLst/>
            </a:prstGeom>
            <a:solidFill>
              <a:srgbClr val="534CAC"/>
            </a:solidFill>
            <a:ln>
              <a:noFill/>
            </a:ln>
          </p:spPr>
          <p:txBody>
            <a:bodyPr spcFirstLastPara="1" wrap="square" lIns="0" tIns="0" rIns="0" bIns="0" anchor="t" anchorCtr="0">
              <a:spAutoFit/>
            </a:bodyPr>
            <a:lstStyle/>
            <a:p>
              <a:pPr marL="0" marR="0" lvl="0" indent="0" algn="ctr" rtl="0">
                <a:lnSpc>
                  <a:spcPct val="154075"/>
                </a:lnSpc>
                <a:spcBef>
                  <a:spcPts val="0"/>
                </a:spcBef>
                <a:spcAft>
                  <a:spcPts val="0"/>
                </a:spcAft>
                <a:buClr>
                  <a:srgbClr val="000000"/>
                </a:buClr>
                <a:buSzPts val="871"/>
                <a:buFont typeface="Arial"/>
                <a:buNone/>
              </a:pPr>
              <a:r>
                <a:rPr lang="en-US" sz="871" dirty="0">
                  <a:solidFill>
                    <a:srgbClr val="FFFFFF"/>
                  </a:solidFill>
                  <a:latin typeface="Montserrat Light"/>
                  <a:ea typeface="Montserrat Light"/>
                  <a:cs typeface="Montserrat Light"/>
                  <a:sym typeface="Montserrat Light"/>
                </a:rPr>
                <a:t>JULY </a:t>
              </a:r>
              <a:r>
                <a:rPr lang="en-US" sz="871" b="0" i="0" u="none" strike="noStrike" cap="none" dirty="0">
                  <a:solidFill>
                    <a:srgbClr val="FFFFFF"/>
                  </a:solidFill>
                  <a:latin typeface="Montserrat Light"/>
                  <a:ea typeface="Montserrat Light"/>
                  <a:cs typeface="Montserrat Light"/>
                  <a:sym typeface="Montserrat Light"/>
                </a:rPr>
                <a:t> 2023 | NEWSLETTER ISSUE 04</a:t>
              </a:r>
              <a:endParaRPr dirty="0"/>
            </a:p>
          </p:txBody>
        </p:sp>
      </p:grpSp>
      <p:pic>
        <p:nvPicPr>
          <p:cNvPr id="94" name="Google Shape;94;p1"/>
          <p:cNvPicPr preferRelativeResize="0"/>
          <p:nvPr/>
        </p:nvPicPr>
        <p:blipFill rotWithShape="1">
          <a:blip r:embed="rId4">
            <a:alphaModFix/>
          </a:blip>
          <a:srcRect/>
          <a:stretch/>
        </p:blipFill>
        <p:spPr>
          <a:xfrm>
            <a:off x="470516" y="2672992"/>
            <a:ext cx="6654734" cy="61833"/>
          </a:xfrm>
          <a:prstGeom prst="rect">
            <a:avLst/>
          </a:prstGeom>
          <a:noFill/>
          <a:ln>
            <a:noFill/>
          </a:ln>
        </p:spPr>
      </p:pic>
      <p:grpSp>
        <p:nvGrpSpPr>
          <p:cNvPr id="95" name="Google Shape;95;p1"/>
          <p:cNvGrpSpPr/>
          <p:nvPr/>
        </p:nvGrpSpPr>
        <p:grpSpPr>
          <a:xfrm>
            <a:off x="273050" y="5011655"/>
            <a:ext cx="4866420" cy="3501136"/>
            <a:chOff x="-232833" y="-363601"/>
            <a:chExt cx="6488560" cy="3500940"/>
          </a:xfrm>
        </p:grpSpPr>
        <p:sp>
          <p:nvSpPr>
            <p:cNvPr id="96" name="Google Shape;96;p1"/>
            <p:cNvSpPr txBox="1"/>
            <p:nvPr/>
          </p:nvSpPr>
          <p:spPr>
            <a:xfrm>
              <a:off x="-232833" y="-363601"/>
              <a:ext cx="6299100" cy="973289"/>
            </a:xfrm>
            <a:prstGeom prst="rect">
              <a:avLst/>
            </a:prstGeom>
            <a:noFill/>
            <a:ln>
              <a:noFill/>
            </a:ln>
          </p:spPr>
          <p:txBody>
            <a:bodyPr spcFirstLastPara="1" wrap="square" lIns="0" tIns="0" rIns="0" bIns="0" anchor="t" anchorCtr="0">
              <a:spAutoFit/>
            </a:bodyPr>
            <a:lstStyle/>
            <a:p>
              <a:pPr marL="0" marR="0" lvl="0" indent="0" algn="ctr" rtl="0">
                <a:lnSpc>
                  <a:spcPct val="132011"/>
                </a:lnSpc>
                <a:spcBef>
                  <a:spcPts val="0"/>
                </a:spcBef>
                <a:spcAft>
                  <a:spcPts val="0"/>
                </a:spcAft>
                <a:buClr>
                  <a:srgbClr val="000000"/>
                </a:buClr>
                <a:buSzPts val="2396"/>
                <a:buFont typeface="Arial"/>
                <a:buNone/>
              </a:pPr>
              <a:r>
                <a:rPr lang="en-US" sz="2396" b="1" dirty="0">
                  <a:solidFill>
                    <a:srgbClr val="3D3D3D"/>
                  </a:solidFill>
                  <a:latin typeface="Oswald"/>
                  <a:ea typeface="Oswald"/>
                  <a:cs typeface="Oswald"/>
                  <a:sym typeface="Oswald"/>
                </a:rPr>
                <a:t>4th</a:t>
              </a:r>
              <a:r>
                <a:rPr lang="en-US" sz="2396" b="1" i="0" u="none" strike="noStrike" cap="none" dirty="0">
                  <a:solidFill>
                    <a:srgbClr val="3D3D3D"/>
                  </a:solidFill>
                  <a:latin typeface="Oswald"/>
                  <a:ea typeface="Oswald"/>
                  <a:cs typeface="Oswald"/>
                  <a:sym typeface="Oswald"/>
                </a:rPr>
                <a:t> EDITION OF THE “CRITICAL” NEWSLETTER</a:t>
              </a:r>
              <a:endParaRPr sz="2396" b="1" i="0" u="none" strike="noStrike" cap="none" dirty="0">
                <a:solidFill>
                  <a:srgbClr val="3D3D3D"/>
                </a:solidFill>
                <a:latin typeface="Oswald"/>
                <a:ea typeface="Oswald"/>
                <a:cs typeface="Oswald"/>
                <a:sym typeface="Oswald"/>
              </a:endParaRPr>
            </a:p>
          </p:txBody>
        </p:sp>
        <p:sp>
          <p:nvSpPr>
            <p:cNvPr id="97" name="Google Shape;97;p1"/>
            <p:cNvSpPr txBox="1"/>
            <p:nvPr/>
          </p:nvSpPr>
          <p:spPr>
            <a:xfrm>
              <a:off x="-131233" y="1419144"/>
              <a:ext cx="6096000" cy="1718195"/>
            </a:xfrm>
            <a:prstGeom prst="rect">
              <a:avLst/>
            </a:prstGeom>
            <a:noFill/>
            <a:ln>
              <a:noFill/>
            </a:ln>
          </p:spPr>
          <p:txBody>
            <a:bodyPr spcFirstLastPara="1" wrap="square" lIns="0" tIns="0" rIns="0" bIns="0" anchor="t" anchorCtr="0">
              <a:spAutoFit/>
            </a:bodyPr>
            <a:lstStyle/>
            <a:p>
              <a:pPr marL="0" marR="0" lvl="0" indent="0" algn="just" rtl="0">
                <a:lnSpc>
                  <a:spcPct val="76944"/>
                </a:lnSpc>
                <a:spcBef>
                  <a:spcPts val="0"/>
                </a:spcBef>
                <a:spcAft>
                  <a:spcPts val="0"/>
                </a:spcAft>
                <a:buClr>
                  <a:srgbClr val="000000"/>
                </a:buClr>
                <a:buSzPts val="1800"/>
                <a:buFont typeface="Arial"/>
                <a:buNone/>
              </a:pPr>
              <a:r>
                <a:rPr lang="en-US" sz="1800" b="1" i="0" u="none" strike="noStrike" cap="none" dirty="0">
                  <a:solidFill>
                    <a:srgbClr val="3D3D3D"/>
                  </a:solidFill>
                  <a:latin typeface="Calibri"/>
                  <a:ea typeface="Calibri"/>
                  <a:cs typeface="Calibri"/>
                  <a:sym typeface="Calibri"/>
                </a:rPr>
                <a:t>About the project</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Clr>
                  <a:srgbClr val="000000"/>
                </a:buClr>
                <a:buSzPts val="1200"/>
                <a:buFont typeface="Arial"/>
                <a:buNone/>
              </a:pPr>
              <a:r>
                <a:rPr lang="en-US" sz="1200" b="0" i="0" u="none" strike="noStrike" cap="none" dirty="0">
                  <a:solidFill>
                    <a:srgbClr val="3D3D3D"/>
                  </a:solidFill>
                  <a:latin typeface="Roboto"/>
                  <a:ea typeface="Roboto"/>
                  <a:cs typeface="Roboto"/>
                  <a:sym typeface="Roboto"/>
                </a:rPr>
                <a:t>CRITICAL is a 35 months Erasmus+ Strategic Partnership project which aims at developing training materials to help migrants and refugees understand the different views and perspectives on parenting and health in the host country, and improve their health status. In particular, the project will develop a methodology to facilitate the use of relevant training materials by immigrants and refugees, based on country-specific conditions.</a:t>
              </a:r>
              <a:endParaRPr sz="1200" b="0" i="0" u="none" strike="noStrike" cap="none" dirty="0">
                <a:solidFill>
                  <a:srgbClr val="3D3D3D"/>
                </a:solidFill>
                <a:latin typeface="Roboto"/>
                <a:ea typeface="Roboto"/>
                <a:cs typeface="Roboto"/>
                <a:sym typeface="Roboto"/>
              </a:endParaRPr>
            </a:p>
            <a:p>
              <a:pPr marL="0" marR="0" lvl="0" indent="0" algn="just" rtl="0">
                <a:lnSpc>
                  <a:spcPct val="115416"/>
                </a:lnSpc>
                <a:spcBef>
                  <a:spcPts val="0"/>
                </a:spcBef>
                <a:spcAft>
                  <a:spcPts val="0"/>
                </a:spcAft>
                <a:buClr>
                  <a:srgbClr val="000000"/>
                </a:buClr>
                <a:buSzPts val="1200"/>
                <a:buFont typeface="Arial"/>
                <a:buNone/>
              </a:pPr>
              <a:endParaRPr sz="1200" b="0" i="0" u="none" strike="noStrike" cap="none" dirty="0">
                <a:solidFill>
                  <a:srgbClr val="3D3D3D"/>
                </a:solidFill>
                <a:latin typeface="Roboto"/>
                <a:ea typeface="Roboto"/>
                <a:cs typeface="Roboto"/>
                <a:sym typeface="Roboto"/>
              </a:endParaRPr>
            </a:p>
          </p:txBody>
        </p:sp>
        <p:sp>
          <p:nvSpPr>
            <p:cNvPr id="98" name="Google Shape;98;p1"/>
            <p:cNvSpPr txBox="1"/>
            <p:nvPr/>
          </p:nvSpPr>
          <p:spPr>
            <a:xfrm>
              <a:off x="-43373" y="588751"/>
              <a:ext cx="6299100" cy="284677"/>
            </a:xfrm>
            <a:prstGeom prst="rect">
              <a:avLst/>
            </a:prstGeom>
            <a:noFill/>
            <a:ln>
              <a:noFill/>
            </a:ln>
          </p:spPr>
          <p:txBody>
            <a:bodyPr spcFirstLastPara="1" wrap="square" lIns="0" tIns="0" rIns="0" bIns="0" anchor="t" anchorCtr="0">
              <a:spAutoFit/>
            </a:bodyPr>
            <a:lstStyle/>
            <a:p>
              <a:pPr marL="0" marR="0" lvl="0" indent="0" algn="l" rtl="0">
                <a:lnSpc>
                  <a:spcPct val="184500"/>
                </a:lnSpc>
                <a:spcBef>
                  <a:spcPts val="0"/>
                </a:spcBef>
                <a:spcAft>
                  <a:spcPts val="0"/>
                </a:spcAft>
                <a:buClr>
                  <a:srgbClr val="000000"/>
                </a:buClr>
                <a:buSzPts val="1000"/>
                <a:buFont typeface="Arial"/>
                <a:buNone/>
              </a:pPr>
              <a:r>
                <a:rPr lang="en-US" sz="1000" b="0" i="1" u="none" strike="noStrike" cap="none" dirty="0">
                  <a:solidFill>
                    <a:schemeClr val="dk1"/>
                  </a:solidFill>
                  <a:latin typeface="Montserrat Light"/>
                  <a:ea typeface="Montserrat Light"/>
                  <a:cs typeface="Montserrat Light"/>
                  <a:sym typeface="Montserrat Light"/>
                </a:rPr>
                <a:t>Prepared </a:t>
              </a:r>
              <a:r>
                <a:rPr lang="en-US" sz="1000" b="0" i="1" u="none" strike="noStrike" cap="none" dirty="0">
                  <a:solidFill>
                    <a:srgbClr val="3D3D3D"/>
                  </a:solidFill>
                  <a:latin typeface="Montserrat Light"/>
                  <a:ea typeface="Montserrat Light"/>
                  <a:cs typeface="Montserrat Light"/>
                  <a:sym typeface="Montserrat Light"/>
                </a:rPr>
                <a:t>by </a:t>
              </a:r>
              <a:r>
                <a:rPr lang="en-US" sz="1000" i="1" dirty="0" err="1">
                  <a:solidFill>
                    <a:schemeClr val="dk1"/>
                  </a:solidFill>
                  <a:latin typeface="Montserrat Light"/>
                  <a:ea typeface="Montserrat Light"/>
                  <a:cs typeface="Montserrat Light"/>
                  <a:sym typeface="Montserrat Light"/>
                </a:rPr>
                <a:t>Folkuniversitetet</a:t>
              </a:r>
              <a:r>
                <a:rPr lang="en-US" sz="1000" i="1" dirty="0">
                  <a:solidFill>
                    <a:schemeClr val="dk1"/>
                  </a:solidFill>
                  <a:latin typeface="Montserrat Light"/>
                  <a:ea typeface="Montserrat Light"/>
                  <a:cs typeface="Montserrat Light"/>
                  <a:sym typeface="Montserrat Light"/>
                </a:rPr>
                <a:t>, Sweden with information from Dimitra</a:t>
              </a:r>
              <a:endParaRPr sz="1000" b="0" i="1" u="none" strike="noStrike" cap="none" dirty="0">
                <a:solidFill>
                  <a:srgbClr val="3D3D3D"/>
                </a:solidFill>
                <a:latin typeface="Montserrat Light"/>
                <a:ea typeface="Montserrat Light"/>
                <a:cs typeface="Montserrat Light"/>
                <a:sym typeface="Montserrat Light"/>
              </a:endParaRPr>
            </a:p>
          </p:txBody>
        </p:sp>
      </p:grpSp>
      <p:pic>
        <p:nvPicPr>
          <p:cNvPr id="99" name="Google Shape;99;p1"/>
          <p:cNvPicPr preferRelativeResize="0"/>
          <p:nvPr/>
        </p:nvPicPr>
        <p:blipFill rotWithShape="1">
          <a:blip r:embed="rId5">
            <a:alphaModFix/>
          </a:blip>
          <a:srcRect/>
          <a:stretch/>
        </p:blipFill>
        <p:spPr>
          <a:xfrm>
            <a:off x="5139545" y="4510478"/>
            <a:ext cx="2064776" cy="4452099"/>
          </a:xfrm>
          <a:prstGeom prst="rect">
            <a:avLst/>
          </a:prstGeom>
          <a:noFill/>
          <a:ln>
            <a:noFill/>
          </a:ln>
        </p:spPr>
      </p:pic>
      <p:grpSp>
        <p:nvGrpSpPr>
          <p:cNvPr id="100" name="Google Shape;100;p1"/>
          <p:cNvGrpSpPr/>
          <p:nvPr/>
        </p:nvGrpSpPr>
        <p:grpSpPr>
          <a:xfrm>
            <a:off x="5273175" y="4782827"/>
            <a:ext cx="1668780" cy="1025627"/>
            <a:chOff x="-34626" y="-1565931"/>
            <a:chExt cx="2225041" cy="1367503"/>
          </a:xfrm>
        </p:grpSpPr>
        <p:sp>
          <p:nvSpPr>
            <p:cNvPr id="101" name="Google Shape;101;p1"/>
            <p:cNvSpPr txBox="1"/>
            <p:nvPr/>
          </p:nvSpPr>
          <p:spPr>
            <a:xfrm>
              <a:off x="-34626" y="-1565931"/>
              <a:ext cx="2225041" cy="711832"/>
            </a:xfrm>
            <a:prstGeom prst="rect">
              <a:avLst/>
            </a:prstGeom>
            <a:noFill/>
            <a:ln>
              <a:noFill/>
            </a:ln>
          </p:spPr>
          <p:txBody>
            <a:bodyPr spcFirstLastPara="1" wrap="square" lIns="0" tIns="0" rIns="0" bIns="0" anchor="t" anchorCtr="0">
              <a:spAutoFit/>
            </a:bodyPr>
            <a:lstStyle/>
            <a:p>
              <a:pPr marL="0" marR="0" lvl="0" indent="0" algn="l" rtl="0">
                <a:lnSpc>
                  <a:spcPct val="133965"/>
                </a:lnSpc>
                <a:spcBef>
                  <a:spcPts val="0"/>
                </a:spcBef>
                <a:spcAft>
                  <a:spcPts val="0"/>
                </a:spcAft>
                <a:buClr>
                  <a:srgbClr val="000000"/>
                </a:buClr>
                <a:buSzPts val="1634"/>
                <a:buFont typeface="Arial"/>
                <a:buNone/>
              </a:pPr>
              <a:r>
                <a:rPr lang="en-US" sz="1634" b="1" i="0" u="none" strike="noStrike" cap="none">
                  <a:solidFill>
                    <a:srgbClr val="FFFFFF"/>
                  </a:solidFill>
                  <a:latin typeface="Oswald"/>
                  <a:ea typeface="Oswald"/>
                  <a:cs typeface="Oswald"/>
                  <a:sym typeface="Oswald"/>
                </a:rPr>
                <a:t>AGREEMENT NUMBER</a:t>
              </a:r>
              <a:endParaRPr sz="1400" b="0" i="0" u="none" strike="noStrike" cap="none">
                <a:solidFill>
                  <a:srgbClr val="000000"/>
                </a:solidFill>
                <a:latin typeface="Arial"/>
                <a:ea typeface="Arial"/>
                <a:cs typeface="Arial"/>
                <a:sym typeface="Arial"/>
              </a:endParaRPr>
            </a:p>
          </p:txBody>
        </p:sp>
        <p:sp>
          <p:nvSpPr>
            <p:cNvPr id="102" name="Google Shape;102;p1"/>
            <p:cNvSpPr txBox="1"/>
            <p:nvPr/>
          </p:nvSpPr>
          <p:spPr>
            <a:xfrm>
              <a:off x="-34626" y="-776792"/>
              <a:ext cx="2225040" cy="578364"/>
            </a:xfrm>
            <a:prstGeom prst="rect">
              <a:avLst/>
            </a:prstGeom>
            <a:noFill/>
            <a:ln>
              <a:noFill/>
            </a:ln>
          </p:spPr>
          <p:txBody>
            <a:bodyPr spcFirstLastPara="1" wrap="square" lIns="0" tIns="0" rIns="0" bIns="0" anchor="t" anchorCtr="0">
              <a:spAutoFit/>
            </a:bodyPr>
            <a:lstStyle/>
            <a:p>
              <a:pPr marL="0" marR="0" lvl="0" indent="0" algn="l" rtl="0">
                <a:lnSpc>
                  <a:spcPct val="154006"/>
                </a:lnSpc>
                <a:spcBef>
                  <a:spcPts val="0"/>
                </a:spcBef>
                <a:spcAft>
                  <a:spcPts val="0"/>
                </a:spcAft>
                <a:buClr>
                  <a:srgbClr val="000000"/>
                </a:buClr>
                <a:buSzPts val="1198"/>
                <a:buFont typeface="Arial"/>
                <a:buNone/>
              </a:pPr>
              <a:r>
                <a:rPr lang="en-US" sz="1198" b="0" i="0" u="none" strike="noStrike" cap="none">
                  <a:solidFill>
                    <a:srgbClr val="FFFFFF"/>
                  </a:solidFill>
                  <a:latin typeface="Montserrat Light"/>
                  <a:ea typeface="Montserrat Light"/>
                  <a:cs typeface="Montserrat Light"/>
                  <a:sym typeface="Montserrat Light"/>
                </a:rPr>
                <a:t>2020-1-SE01-KA204-077912</a:t>
              </a:r>
              <a:endParaRPr sz="1400" b="0" i="0" u="none" strike="noStrike" cap="none">
                <a:solidFill>
                  <a:srgbClr val="000000"/>
                </a:solidFill>
                <a:latin typeface="Arial"/>
                <a:ea typeface="Arial"/>
                <a:cs typeface="Arial"/>
                <a:sym typeface="Arial"/>
              </a:endParaRPr>
            </a:p>
          </p:txBody>
        </p:sp>
      </p:grpSp>
      <p:grpSp>
        <p:nvGrpSpPr>
          <p:cNvPr id="103" name="Google Shape;103;p1"/>
          <p:cNvGrpSpPr/>
          <p:nvPr/>
        </p:nvGrpSpPr>
        <p:grpSpPr>
          <a:xfrm>
            <a:off x="5273175" y="6543315"/>
            <a:ext cx="1668780" cy="487636"/>
            <a:chOff x="-281703" y="-2453868"/>
            <a:chExt cx="2225040" cy="650182"/>
          </a:xfrm>
        </p:grpSpPr>
        <p:sp>
          <p:nvSpPr>
            <p:cNvPr id="104" name="Google Shape;104;p1"/>
            <p:cNvSpPr txBox="1"/>
            <p:nvPr/>
          </p:nvSpPr>
          <p:spPr>
            <a:xfrm>
              <a:off x="-281703" y="-2453868"/>
              <a:ext cx="2225040" cy="346071"/>
            </a:xfrm>
            <a:prstGeom prst="rect">
              <a:avLst/>
            </a:prstGeom>
            <a:noFill/>
            <a:ln>
              <a:noFill/>
            </a:ln>
          </p:spPr>
          <p:txBody>
            <a:bodyPr spcFirstLastPara="1" wrap="square" lIns="0" tIns="0" rIns="0" bIns="0" anchor="t" anchorCtr="0">
              <a:spAutoFit/>
            </a:bodyPr>
            <a:lstStyle/>
            <a:p>
              <a:pPr marL="0" marR="0" lvl="0" indent="0" algn="l" rtl="0">
                <a:lnSpc>
                  <a:spcPct val="133965"/>
                </a:lnSpc>
                <a:spcBef>
                  <a:spcPts val="0"/>
                </a:spcBef>
                <a:spcAft>
                  <a:spcPts val="0"/>
                </a:spcAft>
                <a:buClr>
                  <a:srgbClr val="000000"/>
                </a:buClr>
                <a:buSzPts val="1634"/>
                <a:buFont typeface="Arial"/>
                <a:buNone/>
              </a:pPr>
              <a:r>
                <a:rPr lang="en-US" sz="1634" b="1" i="0" u="none" strike="noStrike" cap="none">
                  <a:solidFill>
                    <a:srgbClr val="FFFFFF"/>
                  </a:solidFill>
                  <a:latin typeface="Oswald"/>
                  <a:ea typeface="Oswald"/>
                  <a:cs typeface="Oswald"/>
                  <a:sym typeface="Oswald"/>
                </a:rPr>
                <a:t>DURATION</a:t>
              </a:r>
              <a:endParaRPr sz="1400" b="0" i="0" u="none" strike="noStrike" cap="none">
                <a:solidFill>
                  <a:srgbClr val="000000"/>
                </a:solidFill>
                <a:latin typeface="Arial"/>
                <a:ea typeface="Arial"/>
                <a:cs typeface="Arial"/>
                <a:sym typeface="Arial"/>
              </a:endParaRPr>
            </a:p>
          </p:txBody>
        </p:sp>
        <p:sp>
          <p:nvSpPr>
            <p:cNvPr id="105" name="Google Shape;105;p1"/>
            <p:cNvSpPr txBox="1"/>
            <p:nvPr/>
          </p:nvSpPr>
          <p:spPr>
            <a:xfrm>
              <a:off x="-281703" y="-2077593"/>
              <a:ext cx="2225040" cy="273907"/>
            </a:xfrm>
            <a:prstGeom prst="rect">
              <a:avLst/>
            </a:prstGeom>
            <a:noFill/>
            <a:ln>
              <a:noFill/>
            </a:ln>
          </p:spPr>
          <p:txBody>
            <a:bodyPr spcFirstLastPara="1" wrap="square" lIns="0" tIns="0" rIns="0" bIns="0" anchor="t" anchorCtr="0">
              <a:spAutoFit/>
            </a:bodyPr>
            <a:lstStyle/>
            <a:p>
              <a:pPr marL="0" marR="0" lvl="0" indent="0" algn="l" rtl="0">
                <a:lnSpc>
                  <a:spcPct val="154006"/>
                </a:lnSpc>
                <a:spcBef>
                  <a:spcPts val="0"/>
                </a:spcBef>
                <a:spcAft>
                  <a:spcPts val="0"/>
                </a:spcAft>
                <a:buClr>
                  <a:srgbClr val="000000"/>
                </a:buClr>
                <a:buSzPts val="1198"/>
                <a:buFont typeface="Arial"/>
                <a:buNone/>
              </a:pPr>
              <a:r>
                <a:rPr lang="en-US" sz="1198" b="0" i="0" u="none" strike="noStrike" cap="none">
                  <a:solidFill>
                    <a:srgbClr val="FFFFFF"/>
                  </a:solidFill>
                  <a:latin typeface="Montserrat Light"/>
                  <a:ea typeface="Montserrat Light"/>
                  <a:cs typeface="Montserrat Light"/>
                  <a:sym typeface="Montserrat Light"/>
                </a:rPr>
                <a:t>35 Months</a:t>
              </a:r>
              <a:endParaRPr sz="1400" b="0" i="0" u="none" strike="noStrike" cap="none">
                <a:solidFill>
                  <a:srgbClr val="000000"/>
                </a:solidFill>
                <a:latin typeface="Arial"/>
                <a:ea typeface="Arial"/>
                <a:cs typeface="Arial"/>
                <a:sym typeface="Arial"/>
              </a:endParaRPr>
            </a:p>
          </p:txBody>
        </p:sp>
      </p:grpSp>
      <p:grpSp>
        <p:nvGrpSpPr>
          <p:cNvPr id="106" name="Google Shape;106;p1"/>
          <p:cNvGrpSpPr/>
          <p:nvPr/>
        </p:nvGrpSpPr>
        <p:grpSpPr>
          <a:xfrm>
            <a:off x="5273175" y="5924361"/>
            <a:ext cx="1668780" cy="504912"/>
            <a:chOff x="-34625" y="-1797817"/>
            <a:chExt cx="2225040" cy="673216"/>
          </a:xfrm>
        </p:grpSpPr>
        <p:sp>
          <p:nvSpPr>
            <p:cNvPr id="107" name="Google Shape;107;p1"/>
            <p:cNvSpPr txBox="1"/>
            <p:nvPr/>
          </p:nvSpPr>
          <p:spPr>
            <a:xfrm>
              <a:off x="-34625" y="-1797817"/>
              <a:ext cx="2225040" cy="346071"/>
            </a:xfrm>
            <a:prstGeom prst="rect">
              <a:avLst/>
            </a:prstGeom>
            <a:noFill/>
            <a:ln>
              <a:noFill/>
            </a:ln>
          </p:spPr>
          <p:txBody>
            <a:bodyPr spcFirstLastPara="1" wrap="square" lIns="0" tIns="0" rIns="0" bIns="0" anchor="t" anchorCtr="0">
              <a:spAutoFit/>
            </a:bodyPr>
            <a:lstStyle/>
            <a:p>
              <a:pPr marL="0" marR="0" lvl="0" indent="0" algn="l" rtl="0">
                <a:lnSpc>
                  <a:spcPct val="133965"/>
                </a:lnSpc>
                <a:spcBef>
                  <a:spcPts val="0"/>
                </a:spcBef>
                <a:spcAft>
                  <a:spcPts val="0"/>
                </a:spcAft>
                <a:buClr>
                  <a:srgbClr val="000000"/>
                </a:buClr>
                <a:buSzPts val="1634"/>
                <a:buFont typeface="Arial"/>
                <a:buNone/>
              </a:pPr>
              <a:r>
                <a:rPr lang="en-US" sz="1634" b="1" i="0" u="none" strike="noStrike" cap="none">
                  <a:solidFill>
                    <a:srgbClr val="FFFFFF"/>
                  </a:solidFill>
                  <a:latin typeface="Oswald"/>
                  <a:ea typeface="Oswald"/>
                  <a:cs typeface="Oswald"/>
                  <a:sym typeface="Oswald"/>
                </a:rPr>
                <a:t>START DATE</a:t>
              </a:r>
              <a:endParaRPr sz="1400" b="0" i="0" u="none" strike="noStrike" cap="none">
                <a:solidFill>
                  <a:srgbClr val="000000"/>
                </a:solidFill>
                <a:latin typeface="Arial"/>
                <a:ea typeface="Arial"/>
                <a:cs typeface="Arial"/>
                <a:sym typeface="Arial"/>
              </a:endParaRPr>
            </a:p>
          </p:txBody>
        </p:sp>
        <p:sp>
          <p:nvSpPr>
            <p:cNvPr id="108" name="Google Shape;108;p1"/>
            <p:cNvSpPr txBox="1"/>
            <p:nvPr/>
          </p:nvSpPr>
          <p:spPr>
            <a:xfrm>
              <a:off x="-34625" y="-1398508"/>
              <a:ext cx="2225040" cy="273907"/>
            </a:xfrm>
            <a:prstGeom prst="rect">
              <a:avLst/>
            </a:prstGeom>
            <a:noFill/>
            <a:ln>
              <a:noFill/>
            </a:ln>
          </p:spPr>
          <p:txBody>
            <a:bodyPr spcFirstLastPara="1" wrap="square" lIns="0" tIns="0" rIns="0" bIns="0" anchor="t" anchorCtr="0">
              <a:spAutoFit/>
            </a:bodyPr>
            <a:lstStyle/>
            <a:p>
              <a:pPr marL="0" marR="0" lvl="0" indent="0" algn="l" rtl="0">
                <a:lnSpc>
                  <a:spcPct val="154006"/>
                </a:lnSpc>
                <a:spcBef>
                  <a:spcPts val="0"/>
                </a:spcBef>
                <a:spcAft>
                  <a:spcPts val="0"/>
                </a:spcAft>
                <a:buClr>
                  <a:srgbClr val="000000"/>
                </a:buClr>
                <a:buSzPts val="1198"/>
                <a:buFont typeface="Arial"/>
                <a:buNone/>
              </a:pPr>
              <a:r>
                <a:rPr lang="en-US" sz="1198" b="0" i="0" u="none" strike="noStrike" cap="none">
                  <a:solidFill>
                    <a:srgbClr val="FFFFFF"/>
                  </a:solidFill>
                  <a:latin typeface="Montserrat Light"/>
                  <a:ea typeface="Montserrat Light"/>
                  <a:cs typeface="Montserrat Light"/>
                  <a:sym typeface="Montserrat Light"/>
                </a:rPr>
                <a:t>01.10.2020</a:t>
              </a:r>
              <a:endParaRPr sz="1400" b="0" i="0" u="none" strike="noStrike" cap="none">
                <a:solidFill>
                  <a:srgbClr val="000000"/>
                </a:solidFill>
                <a:latin typeface="Arial"/>
                <a:ea typeface="Arial"/>
                <a:cs typeface="Arial"/>
                <a:sym typeface="Arial"/>
              </a:endParaRPr>
            </a:p>
          </p:txBody>
        </p:sp>
      </p:grpSp>
      <p:pic>
        <p:nvPicPr>
          <p:cNvPr id="109" name="Google Shape;109;p1"/>
          <p:cNvPicPr preferRelativeResize="0"/>
          <p:nvPr/>
        </p:nvPicPr>
        <p:blipFill rotWithShape="1">
          <a:blip r:embed="rId6">
            <a:alphaModFix/>
          </a:blip>
          <a:srcRect/>
          <a:stretch/>
        </p:blipFill>
        <p:spPr>
          <a:xfrm>
            <a:off x="5206535" y="7245528"/>
            <a:ext cx="1949450" cy="1290495"/>
          </a:xfrm>
          <a:prstGeom prst="rect">
            <a:avLst/>
          </a:prstGeom>
          <a:noFill/>
          <a:ln>
            <a:noFill/>
          </a:ln>
        </p:spPr>
      </p:pic>
      <p:pic>
        <p:nvPicPr>
          <p:cNvPr id="110" name="Google Shape;110;p1"/>
          <p:cNvPicPr preferRelativeResize="0"/>
          <p:nvPr/>
        </p:nvPicPr>
        <p:blipFill rotWithShape="1">
          <a:blip r:embed="rId4">
            <a:alphaModFix/>
          </a:blip>
          <a:srcRect/>
          <a:stretch/>
        </p:blipFill>
        <p:spPr>
          <a:xfrm>
            <a:off x="447675" y="9399964"/>
            <a:ext cx="6654734" cy="61833"/>
          </a:xfrm>
          <a:prstGeom prst="rect">
            <a:avLst/>
          </a:prstGeom>
          <a:noFill/>
          <a:ln>
            <a:noFill/>
          </a:ln>
        </p:spPr>
      </p:pic>
      <p:pic>
        <p:nvPicPr>
          <p:cNvPr id="111" name="Google Shape;111;p1"/>
          <p:cNvPicPr preferRelativeResize="0"/>
          <p:nvPr/>
        </p:nvPicPr>
        <p:blipFill rotWithShape="1">
          <a:blip r:embed="rId4">
            <a:alphaModFix/>
          </a:blip>
          <a:srcRect/>
          <a:stretch/>
        </p:blipFill>
        <p:spPr>
          <a:xfrm>
            <a:off x="470516" y="10368939"/>
            <a:ext cx="6654734" cy="61833"/>
          </a:xfrm>
          <a:prstGeom prst="rect">
            <a:avLst/>
          </a:prstGeom>
          <a:noFill/>
          <a:ln>
            <a:noFill/>
          </a:ln>
        </p:spPr>
      </p:pic>
      <p:pic>
        <p:nvPicPr>
          <p:cNvPr id="112" name="Google Shape;112;p1">
            <a:hlinkClick r:id="rId7"/>
          </p:cNvPr>
          <p:cNvPicPr preferRelativeResize="0"/>
          <p:nvPr/>
        </p:nvPicPr>
        <p:blipFill rotWithShape="1">
          <a:blip r:embed="rId8">
            <a:alphaModFix/>
          </a:blip>
          <a:srcRect/>
          <a:stretch/>
        </p:blipFill>
        <p:spPr>
          <a:xfrm>
            <a:off x="1075347" y="9709366"/>
            <a:ext cx="416903" cy="416903"/>
          </a:xfrm>
          <a:prstGeom prst="rect">
            <a:avLst/>
          </a:prstGeom>
          <a:noFill/>
          <a:ln>
            <a:noFill/>
          </a:ln>
        </p:spPr>
      </p:pic>
      <p:pic>
        <p:nvPicPr>
          <p:cNvPr id="113" name="Google Shape;113;p1">
            <a:hlinkClick r:id="rId9"/>
          </p:cNvPr>
          <p:cNvPicPr preferRelativeResize="0"/>
          <p:nvPr/>
        </p:nvPicPr>
        <p:blipFill rotWithShape="1">
          <a:blip r:embed="rId10">
            <a:alphaModFix/>
          </a:blip>
          <a:srcRect/>
          <a:stretch/>
        </p:blipFill>
        <p:spPr>
          <a:xfrm>
            <a:off x="3321051" y="9675873"/>
            <a:ext cx="685800" cy="498052"/>
          </a:xfrm>
          <a:prstGeom prst="rect">
            <a:avLst/>
          </a:prstGeom>
          <a:noFill/>
          <a:ln>
            <a:noFill/>
          </a:ln>
        </p:spPr>
      </p:pic>
      <p:pic>
        <p:nvPicPr>
          <p:cNvPr id="114" name="Google Shape;114;p1">
            <a:hlinkClick r:id="rId11"/>
          </p:cNvPr>
          <p:cNvPicPr preferRelativeResize="0"/>
          <p:nvPr/>
        </p:nvPicPr>
        <p:blipFill rotWithShape="1">
          <a:blip r:embed="rId12">
            <a:alphaModFix/>
          </a:blip>
          <a:srcRect/>
          <a:stretch/>
        </p:blipFill>
        <p:spPr>
          <a:xfrm>
            <a:off x="5480852" y="9687031"/>
            <a:ext cx="1301004" cy="483029"/>
          </a:xfrm>
          <a:prstGeom prst="rect">
            <a:avLst/>
          </a:prstGeom>
          <a:noFill/>
          <a:ln>
            <a:noFill/>
          </a:ln>
        </p:spPr>
      </p:pic>
      <p:pic>
        <p:nvPicPr>
          <p:cNvPr id="115" name="Google Shape;115;p1"/>
          <p:cNvPicPr preferRelativeResize="0"/>
          <p:nvPr/>
        </p:nvPicPr>
        <p:blipFill rotWithShape="1">
          <a:blip r:embed="rId13">
            <a:alphaModFix/>
          </a:blip>
          <a:srcRect/>
          <a:stretch/>
        </p:blipFill>
        <p:spPr>
          <a:xfrm>
            <a:off x="330201" y="2767763"/>
            <a:ext cx="3676650" cy="2301835"/>
          </a:xfrm>
          <a:prstGeom prst="rect">
            <a:avLst/>
          </a:prstGeom>
          <a:noFill/>
          <a:ln>
            <a:noFill/>
          </a:ln>
        </p:spPr>
      </p:pic>
      <p:sp>
        <p:nvSpPr>
          <p:cNvPr id="116" name="Google Shape;116;p1"/>
          <p:cNvSpPr txBox="1"/>
          <p:nvPr/>
        </p:nvSpPr>
        <p:spPr>
          <a:xfrm>
            <a:off x="5073650" y="3441700"/>
            <a:ext cx="2209800" cy="12772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538CD5"/>
                </a:solidFill>
                <a:latin typeface="Calibri"/>
                <a:ea typeface="Calibri"/>
                <a:cs typeface="Calibri"/>
                <a:sym typeface="Calibri"/>
              </a:rPr>
              <a:t>This project has been funded with support from the European Commission. This publication communication reflects the views only of the author,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pic>
        <p:nvPicPr>
          <p:cNvPr id="117" name="Google Shape;117;p1" descr="Une image contenant texte&#10;&#10;Description générée automatiquement"/>
          <p:cNvPicPr preferRelativeResize="0"/>
          <p:nvPr/>
        </p:nvPicPr>
        <p:blipFill rotWithShape="1">
          <a:blip r:embed="rId14">
            <a:alphaModFix/>
          </a:blip>
          <a:srcRect/>
          <a:stretch/>
        </p:blipFill>
        <p:spPr>
          <a:xfrm>
            <a:off x="5246048" y="3024002"/>
            <a:ext cx="1770611" cy="3950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2"/>
          <p:cNvGrpSpPr/>
          <p:nvPr/>
        </p:nvGrpSpPr>
        <p:grpSpPr>
          <a:xfrm>
            <a:off x="539700" y="9909208"/>
            <a:ext cx="6477000" cy="614262"/>
            <a:chOff x="11136" y="652916"/>
            <a:chExt cx="5702182" cy="756498"/>
          </a:xfrm>
        </p:grpSpPr>
        <p:pic>
          <p:nvPicPr>
            <p:cNvPr id="123" name="Google Shape;123;p2"/>
            <p:cNvPicPr preferRelativeResize="0"/>
            <p:nvPr/>
          </p:nvPicPr>
          <p:blipFill rotWithShape="1">
            <a:blip r:embed="rId3">
              <a:alphaModFix/>
            </a:blip>
            <a:srcRect t="35183" b="46713"/>
            <a:stretch/>
          </p:blipFill>
          <p:spPr>
            <a:xfrm>
              <a:off x="11136" y="652916"/>
              <a:ext cx="5702182" cy="756498"/>
            </a:xfrm>
            <a:prstGeom prst="rect">
              <a:avLst/>
            </a:prstGeom>
            <a:noFill/>
            <a:ln>
              <a:noFill/>
            </a:ln>
          </p:spPr>
        </p:pic>
        <p:sp>
          <p:nvSpPr>
            <p:cNvPr id="124" name="Google Shape;124;p2"/>
            <p:cNvSpPr txBox="1"/>
            <p:nvPr/>
          </p:nvSpPr>
          <p:spPr>
            <a:xfrm>
              <a:off x="44623" y="926915"/>
              <a:ext cx="5635200" cy="208500"/>
            </a:xfrm>
            <a:prstGeom prst="rect">
              <a:avLst/>
            </a:prstGeom>
            <a:solidFill>
              <a:srgbClr val="E7E6F7"/>
            </a:solidFill>
            <a:ln>
              <a:noFill/>
            </a:ln>
          </p:spPr>
          <p:txBody>
            <a:bodyPr spcFirstLastPara="1" wrap="square" lIns="0" tIns="0" rIns="0" bIns="0" anchor="t" anchorCtr="0">
              <a:spAutoFit/>
            </a:bodyPr>
            <a:lstStyle/>
            <a:p>
              <a:pPr marL="0" marR="0" lvl="0" indent="0" algn="ctr" rtl="0">
                <a:lnSpc>
                  <a:spcPct val="188190"/>
                </a:lnSpc>
                <a:spcBef>
                  <a:spcPts val="0"/>
                </a:spcBef>
                <a:spcAft>
                  <a:spcPts val="0"/>
                </a:spcAft>
                <a:buClr>
                  <a:srgbClr val="000000"/>
                </a:buClr>
                <a:buSzPts val="1100"/>
                <a:buFont typeface="Arial"/>
                <a:buNone/>
              </a:pPr>
              <a:r>
                <a:rPr lang="en-US" sz="1100" b="0" i="0" u="none" strike="noStrike" cap="none">
                  <a:solidFill>
                    <a:schemeClr val="dk1"/>
                  </a:solidFill>
                  <a:latin typeface="Montserrat Light"/>
                  <a:ea typeface="Montserrat Light"/>
                  <a:cs typeface="Montserrat Light"/>
                  <a:sym typeface="Montserrat Light"/>
                </a:rPr>
                <a:t>The </a:t>
              </a:r>
              <a:r>
                <a:rPr lang="en-US" sz="1100" b="1" i="0" u="none" strike="noStrike" cap="none">
                  <a:solidFill>
                    <a:schemeClr val="dk1"/>
                  </a:solidFill>
                  <a:latin typeface="Montserrat Light"/>
                  <a:ea typeface="Montserrat Light"/>
                  <a:cs typeface="Montserrat Light"/>
                  <a:sym typeface="Montserrat Light"/>
                </a:rPr>
                <a:t>CRITICAL </a:t>
              </a:r>
              <a:r>
                <a:rPr lang="en-US" sz="1100" b="0" i="0" u="none" strike="noStrike" cap="none">
                  <a:solidFill>
                    <a:schemeClr val="dk1"/>
                  </a:solidFill>
                  <a:latin typeface="Montserrat Light"/>
                  <a:ea typeface="Montserrat Light"/>
                  <a:cs typeface="Montserrat Light"/>
                  <a:sym typeface="Montserrat Light"/>
                </a:rPr>
                <a:t>project has been funded with the support of the </a:t>
              </a:r>
              <a:r>
                <a:rPr lang="en-US" sz="1100" b="1" i="0" u="none" strike="noStrike" cap="none">
                  <a:solidFill>
                    <a:schemeClr val="dk1"/>
                  </a:solidFill>
                  <a:latin typeface="Montserrat Light"/>
                  <a:ea typeface="Montserrat Light"/>
                  <a:cs typeface="Montserrat Light"/>
                  <a:sym typeface="Montserrat Light"/>
                </a:rPr>
                <a:t>European Commission</a:t>
              </a:r>
              <a:endParaRPr sz="1100" b="0" i="0" u="none" strike="noStrike" cap="none">
                <a:solidFill>
                  <a:schemeClr val="dk1"/>
                </a:solidFill>
                <a:latin typeface="Montserrat Light"/>
                <a:ea typeface="Montserrat Light"/>
                <a:cs typeface="Montserrat Light"/>
                <a:sym typeface="Montserrat Light"/>
              </a:endParaRPr>
            </a:p>
          </p:txBody>
        </p:sp>
      </p:grpSp>
      <p:grpSp>
        <p:nvGrpSpPr>
          <p:cNvPr id="125" name="Google Shape;125;p2"/>
          <p:cNvGrpSpPr/>
          <p:nvPr/>
        </p:nvGrpSpPr>
        <p:grpSpPr>
          <a:xfrm>
            <a:off x="615894" y="1874291"/>
            <a:ext cx="5329165" cy="6274170"/>
            <a:chOff x="0" y="-152769"/>
            <a:chExt cx="4815509" cy="10786280"/>
          </a:xfrm>
        </p:grpSpPr>
        <p:sp>
          <p:nvSpPr>
            <p:cNvPr id="126" name="Google Shape;126;p2"/>
            <p:cNvSpPr txBox="1"/>
            <p:nvPr/>
          </p:nvSpPr>
          <p:spPr>
            <a:xfrm>
              <a:off x="0" y="-152769"/>
              <a:ext cx="4815509" cy="5265367"/>
            </a:xfrm>
            <a:prstGeom prst="rect">
              <a:avLst/>
            </a:prstGeom>
            <a:noFill/>
            <a:ln>
              <a:noFill/>
            </a:ln>
          </p:spPr>
          <p:txBody>
            <a:bodyPr spcFirstLastPara="1" wrap="square" lIns="0" tIns="0" rIns="0" bIns="0" anchor="t" anchorCtr="0">
              <a:spAutoFit/>
            </a:bodyPr>
            <a:lstStyle/>
            <a:p>
              <a:pPr algn="just">
                <a:lnSpc>
                  <a:spcPct val="76944"/>
                </a:lnSpc>
                <a:buSzPts val="1800"/>
              </a:pPr>
              <a:r>
                <a:rPr lang="en-US" sz="2400" b="1" dirty="0">
                  <a:solidFill>
                    <a:schemeClr val="dk1"/>
                  </a:solidFill>
                  <a:latin typeface="Calibri"/>
                  <a:cs typeface="Calibri"/>
                  <a:sym typeface="Calibri"/>
                </a:rPr>
                <a:t>CRITICAL FINAL CONFERENCE</a:t>
              </a:r>
            </a:p>
            <a:p>
              <a:pPr algn="just">
                <a:lnSpc>
                  <a:spcPct val="76944"/>
                </a:lnSpc>
                <a:buSzPts val="1800"/>
              </a:pPr>
              <a:endParaRPr lang="en-US" sz="1200" dirty="0">
                <a:solidFill>
                  <a:srgbClr val="3D3D3D"/>
                </a:solidFill>
                <a:latin typeface="Roboto"/>
                <a:ea typeface="Roboto"/>
                <a:cs typeface="Roboto"/>
                <a:sym typeface="Calibri"/>
              </a:endParaRPr>
            </a:p>
            <a:p>
              <a:pPr algn="just">
                <a:buSzPts val="2400"/>
              </a:pPr>
              <a:r>
                <a:rPr lang="en-US" sz="1200" dirty="0">
                  <a:solidFill>
                    <a:srgbClr val="3D3D3D"/>
                  </a:solidFill>
                  <a:latin typeface="Roboto"/>
                  <a:ea typeface="Roboto"/>
                  <a:cs typeface="Roboto"/>
                </a:rPr>
                <a:t>The Critical Conference was </a:t>
              </a:r>
              <a:r>
                <a:rPr lang="en-US" sz="1200" dirty="0" err="1">
                  <a:solidFill>
                    <a:srgbClr val="3D3D3D"/>
                  </a:solidFill>
                  <a:latin typeface="Roboto"/>
                  <a:ea typeface="Roboto"/>
                  <a:cs typeface="Roboto"/>
                </a:rPr>
                <a:t>organised</a:t>
              </a:r>
              <a:r>
                <a:rPr lang="en-US" sz="1200" dirty="0">
                  <a:solidFill>
                    <a:srgbClr val="3D3D3D"/>
                  </a:solidFill>
                  <a:latin typeface="Roboto"/>
                  <a:ea typeface="Roboto"/>
                  <a:cs typeface="Roboto"/>
                </a:rPr>
                <a:t> as a face-to-face event on 1 </a:t>
              </a:r>
              <a:r>
                <a:rPr lang="en-US" sz="1200" dirty="0" err="1">
                  <a:solidFill>
                    <a:srgbClr val="3D3D3D"/>
                  </a:solidFill>
                  <a:latin typeface="Roboto"/>
                  <a:ea typeface="Roboto"/>
                  <a:cs typeface="Roboto"/>
                </a:rPr>
                <a:t>st</a:t>
              </a:r>
              <a:r>
                <a:rPr lang="en-US" sz="1200" dirty="0">
                  <a:solidFill>
                    <a:srgbClr val="3D3D3D"/>
                  </a:solidFill>
                  <a:latin typeface="Roboto"/>
                  <a:ea typeface="Roboto"/>
                  <a:cs typeface="Roboto"/>
                </a:rPr>
                <a:t> of July in Athens, at Impact House Athens, a meeting venue in the </a:t>
              </a:r>
              <a:r>
                <a:rPr lang="en-US" sz="1200" dirty="0" err="1">
                  <a:solidFill>
                    <a:srgbClr val="3D3D3D"/>
                  </a:solidFill>
                  <a:latin typeface="Roboto"/>
                  <a:ea typeface="Roboto"/>
                  <a:cs typeface="Roboto"/>
                </a:rPr>
                <a:t>centre</a:t>
              </a:r>
              <a:r>
                <a:rPr lang="en-US" sz="1200" dirty="0">
                  <a:solidFill>
                    <a:srgbClr val="3D3D3D"/>
                  </a:solidFill>
                  <a:latin typeface="Roboto"/>
                  <a:ea typeface="Roboto"/>
                  <a:cs typeface="Roboto"/>
                </a:rPr>
                <a:t> of Athens, so as to facilitate access to all relevant stakeholders, interested parties and individuals and get them directly engaged with the project results. The Conference was organized in-person allowing the successful knowledge transfer. The Critical methodology has been demonstrated engaging relevant stakeholders, leading to networking and constructive discussions and feedback by the participants. The event started with a plenary session and then a workshop regarding the testing of the Critical game followed.</a:t>
              </a:r>
            </a:p>
            <a:p>
              <a:pPr marL="0" marR="0" lvl="0" indent="0" algn="l" rtl="0">
                <a:lnSpc>
                  <a:spcPct val="131791"/>
                </a:lnSpc>
                <a:spcBef>
                  <a:spcPts val="0"/>
                </a:spcBef>
                <a:spcAft>
                  <a:spcPts val="0"/>
                </a:spcAft>
                <a:buClr>
                  <a:srgbClr val="000000"/>
                </a:buClr>
                <a:buSzPts val="2400"/>
                <a:buFont typeface="Arial"/>
                <a:buNone/>
              </a:pPr>
              <a:endParaRPr lang="en-US" sz="2400" b="1" dirty="0">
                <a:solidFill>
                  <a:schemeClr val="dk1"/>
                </a:solidFill>
                <a:latin typeface="Calibri"/>
                <a:ea typeface="Oswald"/>
                <a:cs typeface="Calibri"/>
                <a:sym typeface="Calibri"/>
              </a:endParaRPr>
            </a:p>
            <a:p>
              <a:pPr marL="0" marR="0" lvl="0" indent="0" algn="l" rtl="0">
                <a:lnSpc>
                  <a:spcPct val="131791"/>
                </a:lnSpc>
                <a:spcBef>
                  <a:spcPts val="0"/>
                </a:spcBef>
                <a:spcAft>
                  <a:spcPts val="0"/>
                </a:spcAft>
                <a:buClr>
                  <a:srgbClr val="000000"/>
                </a:buClr>
                <a:buSzPts val="2400"/>
                <a:buFont typeface="Arial"/>
                <a:buNone/>
              </a:pPr>
              <a:endParaRPr sz="2396" b="1" i="0" u="none" strike="noStrike" cap="none" dirty="0">
                <a:solidFill>
                  <a:srgbClr val="3D3D3D"/>
                </a:solidFill>
                <a:latin typeface="Oswald"/>
                <a:ea typeface="Oswald"/>
                <a:cs typeface="Oswald"/>
                <a:sym typeface="Oswald"/>
              </a:endParaRPr>
            </a:p>
          </p:txBody>
        </p:sp>
        <p:sp>
          <p:nvSpPr>
            <p:cNvPr id="127" name="Google Shape;127;p2"/>
            <p:cNvSpPr txBox="1"/>
            <p:nvPr/>
          </p:nvSpPr>
          <p:spPr>
            <a:xfrm>
              <a:off x="152081" y="7141345"/>
              <a:ext cx="4478496" cy="3492166"/>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100"/>
                <a:buFont typeface="Arial"/>
                <a:buNone/>
              </a:pPr>
              <a:endParaRPr sz="1100" b="0" i="0" u="none" strike="noStrike" cap="none" dirty="0">
                <a:solidFill>
                  <a:srgbClr val="3F3F3F"/>
                </a:solidFill>
                <a:latin typeface="Roboto"/>
                <a:ea typeface="Roboto"/>
                <a:cs typeface="Roboto"/>
                <a:sym typeface="Roboto"/>
              </a:endParaRPr>
            </a:p>
            <a:p>
              <a:pPr marL="0" marR="0" lvl="0" indent="0" algn="just" rtl="0">
                <a:lnSpc>
                  <a:spcPct val="120000"/>
                </a:lnSpc>
                <a:spcBef>
                  <a:spcPts val="0"/>
                </a:spcBef>
                <a:spcAft>
                  <a:spcPts val="0"/>
                </a:spcAft>
                <a:buClr>
                  <a:srgbClr val="000000"/>
                </a:buClr>
                <a:buSzPts val="1100"/>
                <a:buFont typeface="Arial"/>
                <a:buNone/>
              </a:pPr>
              <a:endParaRPr sz="1100" b="0" i="0" u="none" strike="noStrike" cap="none" dirty="0">
                <a:solidFill>
                  <a:srgbClr val="3F3F3F"/>
                </a:solidFill>
                <a:latin typeface="Roboto"/>
                <a:ea typeface="Roboto"/>
                <a:cs typeface="Roboto"/>
                <a:sym typeface="Roboto"/>
              </a:endParaRPr>
            </a:p>
            <a:p>
              <a:pPr marL="0" marR="0" lvl="0" indent="0" algn="just" rtl="0">
                <a:lnSpc>
                  <a:spcPct val="120000"/>
                </a:lnSpc>
                <a:spcBef>
                  <a:spcPts val="0"/>
                </a:spcBef>
                <a:spcAft>
                  <a:spcPts val="0"/>
                </a:spcAft>
                <a:buClr>
                  <a:srgbClr val="000000"/>
                </a:buClr>
                <a:buSzPts val="1100"/>
                <a:buFont typeface="Arial"/>
                <a:buNone/>
              </a:pPr>
              <a:endParaRPr sz="1100" b="0" i="0" u="none" strike="noStrike" cap="none" dirty="0">
                <a:solidFill>
                  <a:srgbClr val="3F3F3F"/>
                </a:solidFill>
                <a:latin typeface="Roboto"/>
                <a:ea typeface="Roboto"/>
                <a:cs typeface="Roboto"/>
                <a:sym typeface="Roboto"/>
              </a:endParaRPr>
            </a:p>
            <a:p>
              <a:pPr marL="0" marR="0" lvl="0" indent="0" algn="just" rtl="0">
                <a:lnSpc>
                  <a:spcPct val="120000"/>
                </a:lnSpc>
                <a:spcBef>
                  <a:spcPts val="0"/>
                </a:spcBef>
                <a:spcAft>
                  <a:spcPts val="0"/>
                </a:spcAft>
                <a:buClr>
                  <a:srgbClr val="000000"/>
                </a:buClr>
                <a:buSzPts val="1100"/>
                <a:buFont typeface="Arial"/>
                <a:buNone/>
              </a:pPr>
              <a:endParaRPr sz="1100" b="0" i="0" u="none" strike="noStrike" cap="none" dirty="0">
                <a:solidFill>
                  <a:srgbClr val="3F3F3F"/>
                </a:solidFill>
                <a:latin typeface="Roboto"/>
                <a:ea typeface="Roboto"/>
                <a:cs typeface="Roboto"/>
                <a:sym typeface="Roboto"/>
              </a:endParaRPr>
            </a:p>
            <a:p>
              <a:pPr marL="0" marR="0" lvl="0" indent="0" algn="just" rtl="0">
                <a:lnSpc>
                  <a:spcPct val="120000"/>
                </a:lnSpc>
                <a:spcBef>
                  <a:spcPts val="0"/>
                </a:spcBef>
                <a:spcAft>
                  <a:spcPts val="0"/>
                </a:spcAft>
                <a:buClr>
                  <a:srgbClr val="000000"/>
                </a:buClr>
                <a:buSzPts val="1100"/>
                <a:buFont typeface="Arial"/>
                <a:buNone/>
              </a:pPr>
              <a:endParaRPr sz="1100" b="0" i="0" u="none" strike="noStrike" cap="none" dirty="0">
                <a:solidFill>
                  <a:srgbClr val="3F3F3F"/>
                </a:solidFill>
                <a:latin typeface="Roboto"/>
                <a:ea typeface="Roboto"/>
                <a:cs typeface="Roboto"/>
                <a:sym typeface="Roboto"/>
              </a:endParaRPr>
            </a:p>
            <a:p>
              <a:pPr marL="0" marR="0" lvl="0" indent="0" algn="just" rtl="0">
                <a:lnSpc>
                  <a:spcPct val="120000"/>
                </a:lnSpc>
                <a:spcBef>
                  <a:spcPts val="0"/>
                </a:spcBef>
                <a:spcAft>
                  <a:spcPts val="0"/>
                </a:spcAft>
                <a:buClr>
                  <a:srgbClr val="000000"/>
                </a:buClr>
                <a:buSzPts val="1100"/>
                <a:buFont typeface="Arial"/>
                <a:buNone/>
              </a:pPr>
              <a:endParaRPr sz="1100" b="0" i="0" u="none" strike="noStrike" cap="none" dirty="0">
                <a:solidFill>
                  <a:srgbClr val="3F3F3F"/>
                </a:solidFill>
                <a:latin typeface="Roboto"/>
                <a:ea typeface="Roboto"/>
                <a:cs typeface="Roboto"/>
                <a:sym typeface="Roboto"/>
              </a:endParaRPr>
            </a:p>
            <a:p>
              <a:pPr marL="0" marR="0" lvl="0" indent="0" algn="just" rtl="0">
                <a:lnSpc>
                  <a:spcPct val="120000"/>
                </a:lnSpc>
                <a:spcBef>
                  <a:spcPts val="0"/>
                </a:spcBef>
                <a:spcAft>
                  <a:spcPts val="0"/>
                </a:spcAft>
                <a:buClr>
                  <a:srgbClr val="000000"/>
                </a:buClr>
                <a:buSzPts val="1100"/>
                <a:buFont typeface="Arial"/>
                <a:buNone/>
              </a:pPr>
              <a:endParaRPr sz="1100" b="0" i="0" u="none" strike="noStrike" cap="none" dirty="0">
                <a:solidFill>
                  <a:srgbClr val="3F3F3F"/>
                </a:solidFill>
                <a:latin typeface="Roboto"/>
                <a:ea typeface="Roboto"/>
                <a:cs typeface="Roboto"/>
                <a:sym typeface="Roboto"/>
              </a:endParaRPr>
            </a:p>
            <a:p>
              <a:pPr marL="0" marR="0" lvl="0" indent="0" algn="just" rtl="0">
                <a:lnSpc>
                  <a:spcPct val="120000"/>
                </a:lnSpc>
                <a:spcBef>
                  <a:spcPts val="0"/>
                </a:spcBef>
                <a:spcAft>
                  <a:spcPts val="0"/>
                </a:spcAft>
                <a:buClr>
                  <a:srgbClr val="000000"/>
                </a:buClr>
                <a:buSzPts val="1100"/>
                <a:buFont typeface="Arial"/>
                <a:buNone/>
              </a:pPr>
              <a:endParaRPr sz="1100" b="0" i="0" u="none" strike="noStrike" cap="none" dirty="0">
                <a:solidFill>
                  <a:srgbClr val="3F3F3F"/>
                </a:solidFill>
                <a:latin typeface="Roboto"/>
                <a:ea typeface="Roboto"/>
                <a:cs typeface="Roboto"/>
                <a:sym typeface="Roboto"/>
              </a:endParaRPr>
            </a:p>
            <a:p>
              <a:pPr marL="0" marR="0" lvl="0" indent="0" algn="just" rtl="0">
                <a:lnSpc>
                  <a:spcPct val="120000"/>
                </a:lnSpc>
                <a:spcBef>
                  <a:spcPts val="0"/>
                </a:spcBef>
                <a:spcAft>
                  <a:spcPts val="0"/>
                </a:spcAft>
                <a:buClr>
                  <a:srgbClr val="000000"/>
                </a:buClr>
                <a:buSzPts val="1100"/>
                <a:buFont typeface="Arial"/>
                <a:buNone/>
              </a:pPr>
              <a:endParaRPr sz="1100" b="0" i="0" u="none" strike="noStrike" cap="none" dirty="0">
                <a:solidFill>
                  <a:srgbClr val="3F3F3F"/>
                </a:solidFill>
                <a:latin typeface="Roboto"/>
                <a:ea typeface="Roboto"/>
                <a:cs typeface="Roboto"/>
                <a:sym typeface="Roboto"/>
              </a:endParaRPr>
            </a:p>
            <a:p>
              <a:pPr marL="0" marR="0" lvl="0" indent="0" algn="just" rtl="0">
                <a:lnSpc>
                  <a:spcPct val="120000"/>
                </a:lnSpc>
                <a:spcBef>
                  <a:spcPts val="0"/>
                </a:spcBef>
                <a:spcAft>
                  <a:spcPts val="0"/>
                </a:spcAft>
                <a:buClr>
                  <a:srgbClr val="000000"/>
                </a:buClr>
                <a:buSzPts val="1100"/>
                <a:buFont typeface="Arial"/>
                <a:buNone/>
              </a:pPr>
              <a:endParaRPr sz="1100" b="0" i="0" u="none" strike="noStrike" cap="none" dirty="0">
                <a:solidFill>
                  <a:srgbClr val="3F3F3F"/>
                </a:solidFill>
                <a:latin typeface="Roboto"/>
                <a:ea typeface="Roboto"/>
                <a:cs typeface="Roboto"/>
                <a:sym typeface="Roboto"/>
              </a:endParaRPr>
            </a:p>
          </p:txBody>
        </p:sp>
      </p:grpSp>
      <p:pic>
        <p:nvPicPr>
          <p:cNvPr id="128" name="Google Shape;128;p2"/>
          <p:cNvPicPr preferRelativeResize="0"/>
          <p:nvPr/>
        </p:nvPicPr>
        <p:blipFill rotWithShape="1">
          <a:blip r:embed="rId4">
            <a:alphaModFix/>
          </a:blip>
          <a:srcRect t="49535" r="36260" b="49749"/>
          <a:stretch/>
        </p:blipFill>
        <p:spPr>
          <a:xfrm>
            <a:off x="630342" y="1227490"/>
            <a:ext cx="4242474" cy="47625"/>
          </a:xfrm>
          <a:prstGeom prst="rect">
            <a:avLst/>
          </a:prstGeom>
          <a:noFill/>
          <a:ln>
            <a:noFill/>
          </a:ln>
        </p:spPr>
      </p:pic>
      <p:pic>
        <p:nvPicPr>
          <p:cNvPr id="129" name="Google Shape;129;p2"/>
          <p:cNvPicPr preferRelativeResize="0"/>
          <p:nvPr/>
        </p:nvPicPr>
        <p:blipFill rotWithShape="1">
          <a:blip r:embed="rId5">
            <a:alphaModFix/>
          </a:blip>
          <a:srcRect/>
          <a:stretch/>
        </p:blipFill>
        <p:spPr>
          <a:xfrm>
            <a:off x="4755740" y="480657"/>
            <a:ext cx="2493279" cy="1562951"/>
          </a:xfrm>
          <a:prstGeom prst="rect">
            <a:avLst/>
          </a:prstGeom>
          <a:noFill/>
          <a:ln>
            <a:noFill/>
          </a:ln>
        </p:spPr>
      </p:pic>
      <p:grpSp>
        <p:nvGrpSpPr>
          <p:cNvPr id="130" name="Google Shape;130;p2"/>
          <p:cNvGrpSpPr/>
          <p:nvPr/>
        </p:nvGrpSpPr>
        <p:grpSpPr>
          <a:xfrm>
            <a:off x="1" y="-428625"/>
            <a:ext cx="7556500" cy="816356"/>
            <a:chOff x="0" y="0"/>
            <a:chExt cx="11544300" cy="1088475"/>
          </a:xfrm>
        </p:grpSpPr>
        <p:pic>
          <p:nvPicPr>
            <p:cNvPr id="131" name="Google Shape;131;p2"/>
            <p:cNvPicPr preferRelativeResize="0"/>
            <p:nvPr/>
          </p:nvPicPr>
          <p:blipFill rotWithShape="1">
            <a:blip r:embed="rId6">
              <a:alphaModFix/>
            </a:blip>
            <a:srcRect t="45285" b="45285"/>
            <a:stretch/>
          </p:blipFill>
          <p:spPr>
            <a:xfrm>
              <a:off x="0" y="0"/>
              <a:ext cx="11544300" cy="1088475"/>
            </a:xfrm>
            <a:prstGeom prst="rect">
              <a:avLst/>
            </a:prstGeom>
            <a:noFill/>
            <a:ln>
              <a:noFill/>
            </a:ln>
          </p:spPr>
        </p:pic>
        <p:sp>
          <p:nvSpPr>
            <p:cNvPr id="132" name="Google Shape;132;p2"/>
            <p:cNvSpPr txBox="1"/>
            <p:nvPr/>
          </p:nvSpPr>
          <p:spPr>
            <a:xfrm>
              <a:off x="2464450" y="700558"/>
              <a:ext cx="6618000" cy="275204"/>
            </a:xfrm>
            <a:prstGeom prst="rect">
              <a:avLst/>
            </a:prstGeom>
            <a:solidFill>
              <a:srgbClr val="534CAC"/>
            </a:solidFill>
            <a:ln>
              <a:noFill/>
            </a:ln>
          </p:spPr>
          <p:txBody>
            <a:bodyPr spcFirstLastPara="1" wrap="square" lIns="0" tIns="0" rIns="0" bIns="0" anchor="t" anchorCtr="0">
              <a:spAutoFit/>
            </a:bodyPr>
            <a:lstStyle/>
            <a:p>
              <a:pPr marL="0" marR="0" lvl="0" indent="0" algn="ctr" rtl="0">
                <a:lnSpc>
                  <a:spcPct val="154075"/>
                </a:lnSpc>
                <a:spcBef>
                  <a:spcPts val="0"/>
                </a:spcBef>
                <a:spcAft>
                  <a:spcPts val="0"/>
                </a:spcAft>
                <a:buClr>
                  <a:srgbClr val="000000"/>
                </a:buClr>
                <a:buSzPts val="871"/>
                <a:buFont typeface="Arial"/>
                <a:buNone/>
              </a:pPr>
              <a:r>
                <a:rPr lang="en-US" sz="871" dirty="0">
                  <a:solidFill>
                    <a:srgbClr val="FFFFFF"/>
                  </a:solidFill>
                  <a:latin typeface="Montserrat Light"/>
                  <a:ea typeface="Montserrat Light"/>
                  <a:cs typeface="Montserrat Light"/>
                  <a:sym typeface="Montserrat Light"/>
                </a:rPr>
                <a:t>JULY </a:t>
              </a:r>
              <a:r>
                <a:rPr lang="en-US" sz="871" b="0" i="0" u="none" strike="noStrike" cap="none" dirty="0">
                  <a:solidFill>
                    <a:srgbClr val="FFFFFF"/>
                  </a:solidFill>
                  <a:latin typeface="Montserrat Light"/>
                  <a:ea typeface="Montserrat Light"/>
                  <a:cs typeface="Montserrat Light"/>
                  <a:sym typeface="Montserrat Light"/>
                </a:rPr>
                <a:t> 2023 | NEWSLETTER ISSUE 04</a:t>
              </a:r>
              <a:endParaRPr dirty="0"/>
            </a:p>
          </p:txBody>
        </p:sp>
      </p:grpSp>
      <p:pic>
        <p:nvPicPr>
          <p:cNvPr id="5" name="Bildobjekt 4">
            <a:extLst>
              <a:ext uri="{FF2B5EF4-FFF2-40B4-BE49-F238E27FC236}">
                <a16:creationId xmlns:a16="http://schemas.microsoft.com/office/drawing/2014/main" id="{06F7B528-5B03-CA15-4838-709BF5326CC7}"/>
              </a:ext>
            </a:extLst>
          </p:cNvPr>
          <p:cNvPicPr>
            <a:picLocks noChangeAspect="1"/>
          </p:cNvPicPr>
          <p:nvPr/>
        </p:nvPicPr>
        <p:blipFill rotWithShape="1">
          <a:blip r:embed="rId7"/>
          <a:srcRect t="26538" b="7237"/>
          <a:stretch/>
        </p:blipFill>
        <p:spPr>
          <a:xfrm>
            <a:off x="615894" y="6697800"/>
            <a:ext cx="2721449" cy="2031325"/>
          </a:xfrm>
          <a:prstGeom prst="rect">
            <a:avLst/>
          </a:prstGeom>
        </p:spPr>
      </p:pic>
      <p:pic>
        <p:nvPicPr>
          <p:cNvPr id="7" name="Bildobjekt 6">
            <a:extLst>
              <a:ext uri="{FF2B5EF4-FFF2-40B4-BE49-F238E27FC236}">
                <a16:creationId xmlns:a16="http://schemas.microsoft.com/office/drawing/2014/main" id="{E7C3FDAF-63DB-0814-2D5E-6E525757F28C}"/>
              </a:ext>
            </a:extLst>
          </p:cNvPr>
          <p:cNvPicPr>
            <a:picLocks noChangeAspect="1"/>
          </p:cNvPicPr>
          <p:nvPr/>
        </p:nvPicPr>
        <p:blipFill rotWithShape="1">
          <a:blip r:embed="rId8"/>
          <a:srcRect t="28065"/>
          <a:stretch/>
        </p:blipFill>
        <p:spPr>
          <a:xfrm>
            <a:off x="3280476" y="6697800"/>
            <a:ext cx="2815745" cy="2331362"/>
          </a:xfrm>
          <a:prstGeom prst="rect">
            <a:avLst/>
          </a:prstGeom>
        </p:spPr>
      </p:pic>
      <p:sp>
        <p:nvSpPr>
          <p:cNvPr id="9" name="textruta 8">
            <a:extLst>
              <a:ext uri="{FF2B5EF4-FFF2-40B4-BE49-F238E27FC236}">
                <a16:creationId xmlns:a16="http://schemas.microsoft.com/office/drawing/2014/main" id="{43DD7BE9-EE73-2FE7-4D9C-3542237B1071}"/>
              </a:ext>
            </a:extLst>
          </p:cNvPr>
          <p:cNvSpPr txBox="1"/>
          <p:nvPr/>
        </p:nvSpPr>
        <p:spPr>
          <a:xfrm>
            <a:off x="539700" y="828428"/>
            <a:ext cx="5127675" cy="307777"/>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b="1" dirty="0">
                <a:solidFill>
                  <a:srgbClr val="3D3D3D"/>
                </a:solidFill>
                <a:latin typeface="Oswald"/>
                <a:ea typeface="Oswald"/>
                <a:cs typeface="Oswald"/>
                <a:sym typeface="Oswald"/>
              </a:rPr>
              <a:t>FINAL CONFERENCE</a:t>
            </a:r>
            <a:r>
              <a:rPr lang="en-US" sz="1400" b="1" i="0" u="none" strike="noStrike" cap="none" dirty="0">
                <a:solidFill>
                  <a:srgbClr val="3D3D3D"/>
                </a:solidFill>
                <a:latin typeface="Oswald"/>
                <a:ea typeface="Oswald"/>
                <a:cs typeface="Oswald"/>
                <a:sym typeface="Oswald"/>
              </a:rPr>
              <a:t> ATHENS 1</a:t>
            </a:r>
            <a:r>
              <a:rPr lang="en-US" sz="1400" b="1" i="0" u="none" strike="noStrike" cap="none" baseline="30000" dirty="0">
                <a:solidFill>
                  <a:srgbClr val="3D3D3D"/>
                </a:solidFill>
                <a:latin typeface="Oswald"/>
                <a:ea typeface="Oswald"/>
                <a:cs typeface="Oswald"/>
                <a:sym typeface="Oswald"/>
              </a:rPr>
              <a:t>st</a:t>
            </a:r>
            <a:r>
              <a:rPr lang="en-US" sz="1400" b="1" i="0" u="none" strike="noStrike" cap="none" dirty="0">
                <a:solidFill>
                  <a:srgbClr val="3D3D3D"/>
                </a:solidFill>
                <a:latin typeface="Oswald"/>
                <a:ea typeface="Oswald"/>
                <a:cs typeface="Oswald"/>
                <a:sym typeface="Oswald"/>
              </a:rPr>
              <a:t> </a:t>
            </a:r>
            <a:r>
              <a:rPr lang="en-US" sz="1400" b="1" dirty="0">
                <a:solidFill>
                  <a:srgbClr val="3D3D3D"/>
                </a:solidFill>
                <a:latin typeface="Oswald"/>
                <a:ea typeface="Oswald"/>
                <a:cs typeface="Oswald"/>
                <a:sym typeface="Oswald"/>
              </a:rPr>
              <a:t>OF </a:t>
            </a:r>
            <a:r>
              <a:rPr lang="en-US" sz="1400" b="1" i="0" u="none" strike="noStrike" cap="none" dirty="0">
                <a:solidFill>
                  <a:srgbClr val="3D3D3D"/>
                </a:solidFill>
                <a:latin typeface="Oswald"/>
                <a:ea typeface="Oswald"/>
                <a:cs typeface="Oswald"/>
                <a:sym typeface="Oswald"/>
              </a:rPr>
              <a:t>JULY 2023</a:t>
            </a:r>
          </a:p>
        </p:txBody>
      </p:sp>
      <p:sp>
        <p:nvSpPr>
          <p:cNvPr id="11" name="textruta 10">
            <a:extLst>
              <a:ext uri="{FF2B5EF4-FFF2-40B4-BE49-F238E27FC236}">
                <a16:creationId xmlns:a16="http://schemas.microsoft.com/office/drawing/2014/main" id="{6546D50E-39FF-EEDD-2AE1-BC1A5B43F5D4}"/>
              </a:ext>
            </a:extLst>
          </p:cNvPr>
          <p:cNvSpPr txBox="1"/>
          <p:nvPr/>
        </p:nvSpPr>
        <p:spPr>
          <a:xfrm>
            <a:off x="539700" y="4175655"/>
            <a:ext cx="5508457" cy="1754326"/>
          </a:xfrm>
          <a:prstGeom prst="rect">
            <a:avLst/>
          </a:prstGeom>
          <a:noFill/>
        </p:spPr>
        <p:txBody>
          <a:bodyPr wrap="square">
            <a:spAutoFit/>
          </a:bodyPr>
          <a:lstStyle/>
          <a:p>
            <a:pPr algn="just"/>
            <a:r>
              <a:rPr lang="en-US" sz="1200" dirty="0">
                <a:solidFill>
                  <a:srgbClr val="3D3D3D"/>
                </a:solidFill>
                <a:latin typeface="Roboto"/>
                <a:ea typeface="Roboto"/>
                <a:cs typeface="Roboto"/>
              </a:rPr>
              <a:t>The event was organized in a plenary session with all of the participants where the project and its results were presented and afterwards the participants took part in a workshop, where they have had the opportunity to test the Critical game. </a:t>
            </a:r>
            <a:r>
              <a:rPr lang="en-US" sz="1200" dirty="0">
                <a:solidFill>
                  <a:srgbClr val="3F3F3F"/>
                </a:solidFill>
                <a:latin typeface="Roboto"/>
                <a:ea typeface="Roboto"/>
                <a:cs typeface="Roboto"/>
              </a:rPr>
              <a:t>Best practices and examples from different EU countries to give a broader perspective on solutions to the existing challenges in EU were discussed. Also, the online interacting learning platform as well as the innovative methodology that helps to strengthen basic language skills of refugees and migrants were discussed thoroughly and feedback was given. Finally, the event had the character of networking with several stakeholders</a:t>
            </a:r>
            <a:endParaRPr lang="sv-SE" sz="1200" dirty="0">
              <a:solidFill>
                <a:srgbClr val="3D3D3D"/>
              </a:solidFill>
              <a:latin typeface="Roboto"/>
              <a:ea typeface="Roboto"/>
              <a:cs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p:nvPr/>
        </p:nvSpPr>
        <p:spPr>
          <a:xfrm>
            <a:off x="349249" y="1436049"/>
            <a:ext cx="5721351" cy="221599"/>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200"/>
              <a:buFont typeface="Arial"/>
              <a:buNone/>
            </a:pPr>
            <a:r>
              <a:rPr lang="en-US" sz="1200" b="0" i="0" u="none" strike="noStrike" cap="none" dirty="0">
                <a:solidFill>
                  <a:srgbClr val="3F3F3F"/>
                </a:solidFill>
                <a:latin typeface="Roboto"/>
                <a:ea typeface="Roboto"/>
                <a:cs typeface="Roboto"/>
                <a:sym typeface="Roboto"/>
              </a:rPr>
              <a:t>. </a:t>
            </a:r>
            <a:endParaRPr sz="1200" b="0" i="0" u="none" strike="noStrike" cap="none" dirty="0">
              <a:solidFill>
                <a:srgbClr val="3F3F3F"/>
              </a:solidFill>
              <a:latin typeface="Roboto"/>
              <a:ea typeface="Roboto"/>
              <a:cs typeface="Roboto"/>
              <a:sym typeface="Roboto"/>
            </a:endParaRPr>
          </a:p>
        </p:txBody>
      </p:sp>
      <p:pic>
        <p:nvPicPr>
          <p:cNvPr id="140" name="Google Shape;140;p3"/>
          <p:cNvPicPr preferRelativeResize="0"/>
          <p:nvPr/>
        </p:nvPicPr>
        <p:blipFill rotWithShape="1">
          <a:blip r:embed="rId3">
            <a:alphaModFix/>
          </a:blip>
          <a:srcRect t="49535" r="36260" b="49749"/>
          <a:stretch/>
        </p:blipFill>
        <p:spPr>
          <a:xfrm>
            <a:off x="357084" y="1209886"/>
            <a:ext cx="6934200" cy="77842"/>
          </a:xfrm>
          <a:prstGeom prst="rect">
            <a:avLst/>
          </a:prstGeom>
          <a:noFill/>
          <a:ln>
            <a:noFill/>
          </a:ln>
        </p:spPr>
      </p:pic>
      <p:grpSp>
        <p:nvGrpSpPr>
          <p:cNvPr id="142" name="Google Shape;142;p3"/>
          <p:cNvGrpSpPr/>
          <p:nvPr/>
        </p:nvGrpSpPr>
        <p:grpSpPr>
          <a:xfrm>
            <a:off x="1" y="-428625"/>
            <a:ext cx="7556500" cy="816356"/>
            <a:chOff x="0" y="0"/>
            <a:chExt cx="11544300" cy="1088475"/>
          </a:xfrm>
        </p:grpSpPr>
        <p:pic>
          <p:nvPicPr>
            <p:cNvPr id="143" name="Google Shape;143;p3"/>
            <p:cNvPicPr preferRelativeResize="0"/>
            <p:nvPr/>
          </p:nvPicPr>
          <p:blipFill rotWithShape="1">
            <a:blip r:embed="rId3">
              <a:alphaModFix/>
            </a:blip>
            <a:srcRect t="45285" b="45285"/>
            <a:stretch/>
          </p:blipFill>
          <p:spPr>
            <a:xfrm>
              <a:off x="0" y="0"/>
              <a:ext cx="11544300" cy="1088475"/>
            </a:xfrm>
            <a:prstGeom prst="rect">
              <a:avLst/>
            </a:prstGeom>
            <a:noFill/>
            <a:ln>
              <a:noFill/>
            </a:ln>
          </p:spPr>
        </p:pic>
        <p:sp>
          <p:nvSpPr>
            <p:cNvPr id="144" name="Google Shape;144;p3"/>
            <p:cNvSpPr txBox="1"/>
            <p:nvPr/>
          </p:nvSpPr>
          <p:spPr>
            <a:xfrm>
              <a:off x="2464450" y="700558"/>
              <a:ext cx="6617884" cy="275204"/>
            </a:xfrm>
            <a:prstGeom prst="rect">
              <a:avLst/>
            </a:prstGeom>
            <a:solidFill>
              <a:srgbClr val="534CAC"/>
            </a:solidFill>
            <a:ln>
              <a:noFill/>
            </a:ln>
          </p:spPr>
          <p:txBody>
            <a:bodyPr spcFirstLastPara="1" wrap="square" lIns="0" tIns="0" rIns="0" bIns="0" anchor="t" anchorCtr="0">
              <a:spAutoFit/>
            </a:bodyPr>
            <a:lstStyle/>
            <a:p>
              <a:pPr marL="0" marR="0" lvl="0" indent="0" algn="ctr" rtl="0">
                <a:lnSpc>
                  <a:spcPct val="154075"/>
                </a:lnSpc>
                <a:spcBef>
                  <a:spcPts val="0"/>
                </a:spcBef>
                <a:spcAft>
                  <a:spcPts val="0"/>
                </a:spcAft>
                <a:buClr>
                  <a:srgbClr val="000000"/>
                </a:buClr>
                <a:buSzPts val="871"/>
                <a:buFont typeface="Arial"/>
                <a:buNone/>
              </a:pPr>
              <a:r>
                <a:rPr lang="en-US" sz="871" dirty="0">
                  <a:solidFill>
                    <a:srgbClr val="FFFFFF"/>
                  </a:solidFill>
                  <a:latin typeface="Montserrat Light"/>
                  <a:ea typeface="Montserrat Light"/>
                  <a:cs typeface="Montserrat Light"/>
                  <a:sym typeface="Montserrat Light"/>
                </a:rPr>
                <a:t>JULY</a:t>
              </a:r>
              <a:r>
                <a:rPr lang="en-US" sz="871" b="0" i="0" u="none" strike="noStrike" cap="none" dirty="0">
                  <a:solidFill>
                    <a:srgbClr val="FFFFFF"/>
                  </a:solidFill>
                  <a:latin typeface="Montserrat Light"/>
                  <a:ea typeface="Montserrat Light"/>
                  <a:cs typeface="Montserrat Light"/>
                  <a:sym typeface="Montserrat Light"/>
                </a:rPr>
                <a:t> 2023 | NEWSLETTER ISSUE 04</a:t>
              </a:r>
              <a:endParaRPr sz="871" b="0" i="0" u="none" strike="noStrike" cap="none" dirty="0">
                <a:solidFill>
                  <a:srgbClr val="FFFFFF"/>
                </a:solidFill>
                <a:latin typeface="Montserrat Light"/>
                <a:ea typeface="Montserrat Light"/>
                <a:cs typeface="Montserrat Light"/>
                <a:sym typeface="Montserrat Light"/>
              </a:endParaRPr>
            </a:p>
          </p:txBody>
        </p:sp>
      </p:grpSp>
      <p:sp>
        <p:nvSpPr>
          <p:cNvPr id="147" name="Google Shape;147;p3"/>
          <p:cNvSpPr/>
          <p:nvPr/>
        </p:nvSpPr>
        <p:spPr>
          <a:xfrm>
            <a:off x="317417" y="692233"/>
            <a:ext cx="7010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solidFill>
                  <a:srgbClr val="3D3D3D"/>
                </a:solidFill>
                <a:latin typeface="Oswald"/>
                <a:ea typeface="Oswald"/>
                <a:cs typeface="Oswald"/>
                <a:sym typeface="Oswald"/>
              </a:rPr>
              <a:t>FINAL CONFERENCE</a:t>
            </a:r>
            <a:r>
              <a:rPr lang="en-US" sz="1800" b="1" i="0" u="none" strike="noStrike" cap="none" dirty="0">
                <a:solidFill>
                  <a:srgbClr val="3D3D3D"/>
                </a:solidFill>
                <a:latin typeface="Oswald"/>
                <a:ea typeface="Oswald"/>
                <a:cs typeface="Oswald"/>
                <a:sym typeface="Oswald"/>
              </a:rPr>
              <a:t> ATHENS 1</a:t>
            </a:r>
            <a:r>
              <a:rPr lang="en-US" sz="1800" b="1" i="0" u="none" strike="noStrike" cap="none" baseline="30000" dirty="0">
                <a:solidFill>
                  <a:srgbClr val="3D3D3D"/>
                </a:solidFill>
                <a:latin typeface="Oswald"/>
                <a:ea typeface="Oswald"/>
                <a:cs typeface="Oswald"/>
                <a:sym typeface="Oswald"/>
              </a:rPr>
              <a:t>st</a:t>
            </a:r>
            <a:r>
              <a:rPr lang="en-US" sz="1800" b="1" i="0" u="none" strike="noStrike" cap="none" dirty="0">
                <a:solidFill>
                  <a:srgbClr val="3D3D3D"/>
                </a:solidFill>
                <a:latin typeface="Oswald"/>
                <a:ea typeface="Oswald"/>
                <a:cs typeface="Oswald"/>
                <a:sym typeface="Oswald"/>
              </a:rPr>
              <a:t> </a:t>
            </a:r>
            <a:r>
              <a:rPr lang="en-US" sz="1800" b="1" dirty="0">
                <a:solidFill>
                  <a:srgbClr val="3D3D3D"/>
                </a:solidFill>
                <a:latin typeface="Oswald"/>
                <a:ea typeface="Oswald"/>
                <a:cs typeface="Oswald"/>
                <a:sym typeface="Oswald"/>
              </a:rPr>
              <a:t>OF </a:t>
            </a:r>
            <a:r>
              <a:rPr lang="en-US" sz="1800" b="1" i="0" u="none" strike="noStrike" cap="none" dirty="0">
                <a:solidFill>
                  <a:srgbClr val="3D3D3D"/>
                </a:solidFill>
                <a:latin typeface="Oswald"/>
                <a:ea typeface="Oswald"/>
                <a:cs typeface="Oswald"/>
                <a:sym typeface="Oswald"/>
              </a:rPr>
              <a:t>JULY 2023</a:t>
            </a:r>
            <a:endParaRPr sz="1800" b="1" i="0" u="none" strike="noStrike" cap="none" dirty="0">
              <a:solidFill>
                <a:srgbClr val="3D3D3D"/>
              </a:solidFill>
              <a:latin typeface="Oswald"/>
              <a:ea typeface="Oswald"/>
              <a:cs typeface="Oswald"/>
              <a:sym typeface="Oswald"/>
            </a:endParaRPr>
          </a:p>
        </p:txBody>
      </p:sp>
      <p:sp>
        <p:nvSpPr>
          <p:cNvPr id="148" name="Google Shape;148;p3"/>
          <p:cNvSpPr txBox="1"/>
          <p:nvPr/>
        </p:nvSpPr>
        <p:spPr>
          <a:xfrm>
            <a:off x="343915" y="4192587"/>
            <a:ext cx="4286250" cy="157031"/>
          </a:xfrm>
          <a:prstGeom prst="rect">
            <a:avLst/>
          </a:prstGeom>
          <a:noFill/>
          <a:ln>
            <a:noFill/>
          </a:ln>
        </p:spPr>
        <p:txBody>
          <a:bodyPr spcFirstLastPara="1" wrap="square" lIns="0" tIns="0" rIns="0" bIns="0" anchor="t" anchorCtr="0">
            <a:spAutoFit/>
          </a:bodyPr>
          <a:lstStyle/>
          <a:p>
            <a:pPr marL="0" marR="0" lvl="0" indent="0" algn="just" rtl="0">
              <a:lnSpc>
                <a:spcPct val="154000"/>
              </a:lnSpc>
              <a:spcBef>
                <a:spcPts val="0"/>
              </a:spcBef>
              <a:spcAft>
                <a:spcPts val="0"/>
              </a:spcAft>
              <a:buClr>
                <a:srgbClr val="000000"/>
              </a:buClr>
              <a:buSzPts val="900"/>
              <a:buFont typeface="Arial"/>
              <a:buNone/>
            </a:pPr>
            <a:endParaRPr sz="900" b="0" i="0" u="none" strike="noStrike" cap="none">
              <a:solidFill>
                <a:srgbClr val="3D3D3D"/>
              </a:solidFill>
              <a:latin typeface="Montserrat Light"/>
              <a:ea typeface="Montserrat Light"/>
              <a:cs typeface="Montserrat Light"/>
              <a:sym typeface="Montserrat Light"/>
            </a:endParaRPr>
          </a:p>
        </p:txBody>
      </p:sp>
      <p:sp>
        <p:nvSpPr>
          <p:cNvPr id="152" name="Google Shape;152;p3"/>
          <p:cNvSpPr txBox="1"/>
          <p:nvPr/>
        </p:nvSpPr>
        <p:spPr>
          <a:xfrm>
            <a:off x="513038" y="1689514"/>
            <a:ext cx="5971234" cy="284381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200"/>
              <a:buFont typeface="Arial"/>
              <a:buNone/>
            </a:pPr>
            <a:r>
              <a:rPr lang="en-US" sz="1100" dirty="0">
                <a:solidFill>
                  <a:srgbClr val="3F3F3F"/>
                </a:solidFill>
                <a:latin typeface="Roboto"/>
                <a:ea typeface="Roboto"/>
                <a:cs typeface="Roboto"/>
              </a:rPr>
              <a:t>.</a:t>
            </a:r>
          </a:p>
          <a:p>
            <a:pPr marL="0" marR="0" lvl="0" indent="0" algn="just" rtl="0">
              <a:lnSpc>
                <a:spcPct val="120000"/>
              </a:lnSpc>
              <a:spcBef>
                <a:spcPts val="0"/>
              </a:spcBef>
              <a:spcAft>
                <a:spcPts val="0"/>
              </a:spcAft>
              <a:buClr>
                <a:srgbClr val="000000"/>
              </a:buClr>
              <a:buSzPts val="1200"/>
              <a:buFont typeface="Arial"/>
              <a:buNone/>
            </a:pPr>
            <a:r>
              <a:rPr lang="en-US" sz="1800" b="1" dirty="0">
                <a:solidFill>
                  <a:srgbClr val="3D3D3D"/>
                </a:solidFill>
                <a:latin typeface="Calibri"/>
                <a:cs typeface="Calibri"/>
              </a:rPr>
              <a:t>PARTICIPANTS</a:t>
            </a:r>
            <a:r>
              <a:rPr lang="en-US" sz="1100" dirty="0">
                <a:solidFill>
                  <a:srgbClr val="3F3F3F"/>
                </a:solidFill>
                <a:latin typeface="Roboto"/>
                <a:ea typeface="Roboto"/>
                <a:cs typeface="Roboto"/>
              </a:rPr>
              <a:t> </a:t>
            </a:r>
          </a:p>
          <a:p>
            <a:pPr marL="0" marR="0" lvl="0" indent="0" algn="just" rtl="0">
              <a:lnSpc>
                <a:spcPct val="120000"/>
              </a:lnSpc>
              <a:spcBef>
                <a:spcPts val="0"/>
              </a:spcBef>
              <a:spcAft>
                <a:spcPts val="0"/>
              </a:spcAft>
              <a:buClr>
                <a:srgbClr val="000000"/>
              </a:buClr>
              <a:buSzPts val="1200"/>
              <a:buFont typeface="Arial"/>
              <a:buNone/>
            </a:pPr>
            <a:r>
              <a:rPr lang="en-US" sz="1200" dirty="0">
                <a:solidFill>
                  <a:srgbClr val="3F3F3F"/>
                </a:solidFill>
                <a:latin typeface="Roboto"/>
                <a:ea typeface="Roboto"/>
                <a:cs typeface="Roboto"/>
              </a:rPr>
              <a:t>The participation at the event was ensured through a pre-online registration from a major NGO </a:t>
            </a:r>
            <a:r>
              <a:rPr lang="en-US" sz="1200" dirty="0" err="1">
                <a:solidFill>
                  <a:srgbClr val="3F3F3F"/>
                </a:solidFill>
                <a:latin typeface="Roboto"/>
                <a:ea typeface="Roboto"/>
                <a:cs typeface="Roboto"/>
              </a:rPr>
              <a:t>Koinoniko</a:t>
            </a:r>
            <a:r>
              <a:rPr lang="en-US" sz="1200" dirty="0">
                <a:solidFill>
                  <a:srgbClr val="3F3F3F"/>
                </a:solidFill>
                <a:latin typeface="Roboto"/>
                <a:ea typeface="Roboto"/>
                <a:cs typeface="Roboto"/>
              </a:rPr>
              <a:t> EKAV (a Greek acronym for "Hellenic Social Welfare Assistance Unit", the National Direct Aid Center of the public health system], which is a major and independent social organization aiming at combating any form of social exclusion in Greece. </a:t>
            </a:r>
            <a:r>
              <a:rPr lang="en-US" sz="1200" dirty="0" err="1">
                <a:solidFill>
                  <a:srgbClr val="3F3F3F"/>
                </a:solidFill>
                <a:latin typeface="Roboto"/>
                <a:ea typeface="Roboto"/>
                <a:cs typeface="Roboto"/>
              </a:rPr>
              <a:t>Kinoniko</a:t>
            </a:r>
            <a:r>
              <a:rPr lang="en-US" sz="1200" dirty="0">
                <a:solidFill>
                  <a:srgbClr val="3F3F3F"/>
                </a:solidFill>
                <a:latin typeface="Roboto"/>
                <a:ea typeface="Roboto"/>
                <a:cs typeface="Roboto"/>
              </a:rPr>
              <a:t> EKAV acts through mobile teams, providing immediate sanitary, psychological, and social care, on the very spot where people in need are identified and is considered of great importance in terms of impact and sustainability for our project. Additional stakeholders from adult education </a:t>
            </a:r>
            <a:r>
              <a:rPr lang="en-US" sz="1200" dirty="0" err="1">
                <a:solidFill>
                  <a:srgbClr val="3F3F3F"/>
                </a:solidFill>
                <a:latin typeface="Roboto"/>
                <a:ea typeface="Roboto"/>
                <a:cs typeface="Roboto"/>
              </a:rPr>
              <a:t>organisations</a:t>
            </a:r>
            <a:r>
              <a:rPr lang="en-US" sz="1200" dirty="0">
                <a:solidFill>
                  <a:srgbClr val="3F3F3F"/>
                </a:solidFill>
                <a:latin typeface="Roboto"/>
                <a:ea typeface="Roboto"/>
                <a:cs typeface="Roboto"/>
              </a:rPr>
              <a:t>, refugee integration, employment services and professionals that cooperate with refugee and integration entities participated in the Conference.</a:t>
            </a:r>
            <a:endParaRPr sz="1200" dirty="0">
              <a:solidFill>
                <a:srgbClr val="3F3F3F"/>
              </a:solidFill>
              <a:latin typeface="Roboto"/>
              <a:ea typeface="Roboto"/>
              <a:cs typeface="Roboto"/>
            </a:endParaRPr>
          </a:p>
        </p:txBody>
      </p:sp>
      <p:pic>
        <p:nvPicPr>
          <p:cNvPr id="4" name="Bildobjekt 3">
            <a:extLst>
              <a:ext uri="{FF2B5EF4-FFF2-40B4-BE49-F238E27FC236}">
                <a16:creationId xmlns:a16="http://schemas.microsoft.com/office/drawing/2014/main" id="{BE08FEF9-C0B2-0379-2DCC-DB59179E07C0}"/>
              </a:ext>
            </a:extLst>
          </p:cNvPr>
          <p:cNvPicPr>
            <a:picLocks noChangeAspect="1"/>
          </p:cNvPicPr>
          <p:nvPr/>
        </p:nvPicPr>
        <p:blipFill rotWithShape="1">
          <a:blip r:embed="rId4"/>
          <a:srcRect l="8997" b="25784"/>
          <a:stretch/>
        </p:blipFill>
        <p:spPr>
          <a:xfrm>
            <a:off x="1287140" y="4989909"/>
            <a:ext cx="4286250" cy="2309664"/>
          </a:xfrm>
          <a:prstGeom prst="rect">
            <a:avLst/>
          </a:prstGeom>
        </p:spPr>
      </p:pic>
      <p:sp>
        <p:nvSpPr>
          <p:cNvPr id="8" name="textruta 7">
            <a:extLst>
              <a:ext uri="{FF2B5EF4-FFF2-40B4-BE49-F238E27FC236}">
                <a16:creationId xmlns:a16="http://schemas.microsoft.com/office/drawing/2014/main" id="{80F6F1CF-C94E-0C9B-D4EA-5FBA57A56AD5}"/>
              </a:ext>
            </a:extLst>
          </p:cNvPr>
          <p:cNvSpPr txBox="1"/>
          <p:nvPr/>
        </p:nvSpPr>
        <p:spPr>
          <a:xfrm>
            <a:off x="622300" y="8051799"/>
            <a:ext cx="5861972" cy="1831271"/>
          </a:xfrm>
          <a:prstGeom prst="rect">
            <a:avLst/>
          </a:prstGeom>
          <a:noFill/>
        </p:spPr>
        <p:txBody>
          <a:bodyPr wrap="square">
            <a:spAutoFit/>
          </a:bodyPr>
          <a:lstStyle/>
          <a:p>
            <a:pPr algn="just"/>
            <a:r>
              <a:rPr lang="sv-SE" sz="1800" b="1" dirty="0">
                <a:solidFill>
                  <a:srgbClr val="3D3D3D"/>
                </a:solidFill>
                <a:latin typeface="Calibri"/>
                <a:cs typeface="Calibri"/>
              </a:rPr>
              <a:t>CONCLUSIONS AND OBSERVATIONS</a:t>
            </a:r>
            <a:endParaRPr lang="en-US" sz="1200" dirty="0">
              <a:solidFill>
                <a:srgbClr val="3D3D3D"/>
              </a:solidFill>
              <a:latin typeface="Roboto"/>
              <a:ea typeface="Roboto"/>
              <a:cs typeface="Roboto"/>
            </a:endParaRPr>
          </a:p>
          <a:p>
            <a:pPr algn="just"/>
            <a:r>
              <a:rPr lang="en-US" sz="1200" dirty="0">
                <a:solidFill>
                  <a:srgbClr val="3F3F3F"/>
                </a:solidFill>
                <a:latin typeface="Roboto"/>
                <a:ea typeface="Roboto"/>
                <a:cs typeface="Roboto"/>
              </a:rPr>
              <a:t>The event in general has met its predetermined goals and the expectations of the participants. Overall impressions of the event were really positive. These findings were satisfactory for DIMITRA organization since the event has positive impact on trainers, tutors, coaches that support refugees and immigrants, etc. During the multiplier event, the participants agreed that the developed outputs and the Critical methodology, the materials developed as well as the Critical online interacting learning platform could contribute to the empowerment and social inclusion of refugee and migrant parents and the strengthening of their basic language skills.</a:t>
            </a:r>
            <a:endParaRPr lang="sv-SE" sz="1200" dirty="0">
              <a:solidFill>
                <a:srgbClr val="3F3F3F"/>
              </a:solidFill>
              <a:latin typeface="Roboto"/>
              <a:ea typeface="Roboto"/>
              <a:cs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4"/>
          <p:cNvPicPr preferRelativeResize="0"/>
          <p:nvPr/>
        </p:nvPicPr>
        <p:blipFill rotWithShape="1">
          <a:blip r:embed="rId3">
            <a:alphaModFix/>
          </a:blip>
          <a:srcRect t="49535" r="36260" b="49749"/>
          <a:stretch/>
        </p:blipFill>
        <p:spPr>
          <a:xfrm>
            <a:off x="447675" y="1324724"/>
            <a:ext cx="4242474" cy="47625"/>
          </a:xfrm>
          <a:prstGeom prst="rect">
            <a:avLst/>
          </a:prstGeom>
          <a:noFill/>
          <a:ln>
            <a:noFill/>
          </a:ln>
        </p:spPr>
      </p:pic>
      <p:grpSp>
        <p:nvGrpSpPr>
          <p:cNvPr id="159" name="Google Shape;159;p4"/>
          <p:cNvGrpSpPr/>
          <p:nvPr/>
        </p:nvGrpSpPr>
        <p:grpSpPr>
          <a:xfrm>
            <a:off x="447675" y="2230243"/>
            <a:ext cx="2995375" cy="1674730"/>
            <a:chOff x="0" y="-256129"/>
            <a:chExt cx="2828316" cy="1612252"/>
          </a:xfrm>
        </p:grpSpPr>
        <p:pic>
          <p:nvPicPr>
            <p:cNvPr id="160" name="Google Shape;160;p4"/>
            <p:cNvPicPr preferRelativeResize="0"/>
            <p:nvPr/>
          </p:nvPicPr>
          <p:blipFill rotWithShape="1">
            <a:blip r:embed="rId4">
              <a:alphaModFix/>
            </a:blip>
            <a:srcRect t="15732" b="27262"/>
            <a:stretch/>
          </p:blipFill>
          <p:spPr>
            <a:xfrm>
              <a:off x="0" y="-256129"/>
              <a:ext cx="2828316" cy="1612252"/>
            </a:xfrm>
            <a:prstGeom prst="rect">
              <a:avLst/>
            </a:prstGeom>
            <a:noFill/>
            <a:ln>
              <a:noFill/>
            </a:ln>
          </p:spPr>
        </p:pic>
        <p:sp>
          <p:nvSpPr>
            <p:cNvPr id="161" name="Google Shape;161;p4"/>
            <p:cNvSpPr txBox="1"/>
            <p:nvPr/>
          </p:nvSpPr>
          <p:spPr>
            <a:xfrm>
              <a:off x="92277" y="-180994"/>
              <a:ext cx="2477281" cy="1336412"/>
            </a:xfrm>
            <a:prstGeom prst="rect">
              <a:avLst/>
            </a:prstGeom>
            <a:solidFill>
              <a:srgbClr val="E7E6F7"/>
            </a:solidFill>
            <a:ln>
              <a:noFill/>
            </a:ln>
          </p:spPr>
          <p:txBody>
            <a:bodyPr spcFirstLastPara="1" wrap="square" lIns="0" tIns="0" rIns="0" bIns="0" anchor="t" anchorCtr="0">
              <a:spAutoFit/>
            </a:bodyPr>
            <a:lstStyle/>
            <a:p>
              <a:pPr marL="0" marR="0" lvl="0" indent="0" algn="l" rtl="0">
                <a:lnSpc>
                  <a:spcPct val="164000"/>
                </a:lnSpc>
                <a:spcBef>
                  <a:spcPts val="0"/>
                </a:spcBef>
                <a:spcAft>
                  <a:spcPts val="0"/>
                </a:spcAft>
                <a:buClr>
                  <a:srgbClr val="000000"/>
                </a:buClr>
                <a:buSzPts val="1100"/>
                <a:buFont typeface="Arial"/>
                <a:buNone/>
              </a:pPr>
              <a:endParaRPr sz="1100" b="1" i="0" u="sng" strike="noStrike" cap="none" dirty="0">
                <a:solidFill>
                  <a:schemeClr val="dk1"/>
                </a:solidFill>
                <a:latin typeface="Montserrat"/>
                <a:ea typeface="Montserrat"/>
                <a:cs typeface="Montserrat"/>
                <a:sym typeface="Montserrat"/>
              </a:endParaRPr>
            </a:p>
            <a:p>
              <a:pPr marL="0" marR="0" lvl="0" indent="0" algn="l" rtl="0">
                <a:lnSpc>
                  <a:spcPct val="164000"/>
                </a:lnSpc>
                <a:spcBef>
                  <a:spcPts val="0"/>
                </a:spcBef>
                <a:spcAft>
                  <a:spcPts val="0"/>
                </a:spcAft>
                <a:buClr>
                  <a:srgbClr val="000000"/>
                </a:buClr>
                <a:buSzPts val="1100"/>
                <a:buFont typeface="Arial"/>
                <a:buNone/>
              </a:pPr>
              <a:r>
                <a:rPr lang="en-US" sz="1100" b="1" i="0" u="sng" strike="noStrike" cap="none" dirty="0">
                  <a:solidFill>
                    <a:schemeClr val="dk1"/>
                  </a:solidFill>
                  <a:latin typeface="Montserrat"/>
                  <a:ea typeface="Montserrat"/>
                  <a:cs typeface="Montserrat"/>
                  <a:sym typeface="Montserrat"/>
                </a:rPr>
                <a:t>COORDINATOR</a:t>
              </a:r>
              <a:r>
                <a:rPr lang="en-US" sz="1100" b="1" i="0" u="none" strike="noStrike" cap="none" dirty="0">
                  <a:solidFill>
                    <a:schemeClr val="dk1"/>
                  </a:solidFill>
                  <a:latin typeface="Montserrat"/>
                  <a:ea typeface="Montserrat"/>
                  <a:cs typeface="Montserrat"/>
                  <a:sym typeface="Montserrat"/>
                </a:rPr>
                <a:t>:</a:t>
              </a:r>
              <a:endParaRPr sz="1100" b="1" i="0" u="none" strike="noStrike" cap="none" dirty="0">
                <a:solidFill>
                  <a:schemeClr val="dk1"/>
                </a:solidFill>
                <a:latin typeface="Montserrat"/>
                <a:ea typeface="Montserrat"/>
                <a:cs typeface="Montserrat"/>
                <a:sym typeface="Montserrat"/>
              </a:endParaRPr>
            </a:p>
            <a:p>
              <a:pPr marL="0" marR="0" lvl="0" indent="0" algn="l" rtl="0">
                <a:lnSpc>
                  <a:spcPct val="164000"/>
                </a:lnSpc>
                <a:spcBef>
                  <a:spcPts val="0"/>
                </a:spcBef>
                <a:spcAft>
                  <a:spcPts val="0"/>
                </a:spcAft>
                <a:buClr>
                  <a:srgbClr val="000000"/>
                </a:buClr>
                <a:buSzPts val="1100"/>
                <a:buFont typeface="Arial"/>
                <a:buNone/>
              </a:pPr>
              <a:r>
                <a:rPr lang="en-US" sz="1100" b="1" i="0" u="none" strike="noStrike" cap="none" dirty="0">
                  <a:solidFill>
                    <a:schemeClr val="dk1"/>
                  </a:solidFill>
                  <a:latin typeface="Montserrat Light"/>
                  <a:ea typeface="Montserrat Light"/>
                  <a:cs typeface="Montserrat Light"/>
                  <a:sym typeface="Montserrat Light"/>
                </a:rPr>
                <a:t>FOLK UNIVERSITETET</a:t>
              </a:r>
              <a:endParaRPr sz="1100" b="1" i="0" u="none" strike="noStrike" cap="none" dirty="0">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dirty="0">
                  <a:solidFill>
                    <a:schemeClr val="dk1"/>
                  </a:solidFill>
                  <a:latin typeface="Montserrat Light"/>
                  <a:ea typeface="Montserrat Light"/>
                  <a:cs typeface="Montserrat Light"/>
                  <a:sym typeface="Montserrat Light"/>
                  <a:hlinkClick r:id="rId5">
                    <a:extLst>
                      <a:ext uri="{A12FA001-AC4F-418D-AE19-62706E023703}">
                        <ahyp:hlinkClr xmlns:ahyp="http://schemas.microsoft.com/office/drawing/2018/hyperlinkcolor" val="tx"/>
                      </a:ext>
                    </a:extLst>
                  </a:hlinkClick>
                </a:rPr>
                <a:t>www.folkuniversitetet.se</a:t>
              </a:r>
              <a:r>
                <a:rPr lang="en-US" sz="1100" b="0" i="0" u="none" strike="noStrike" cap="none" dirty="0">
                  <a:solidFill>
                    <a:schemeClr val="dk1"/>
                  </a:solidFill>
                  <a:latin typeface="Montserrat Light"/>
                  <a:ea typeface="Montserrat Light"/>
                  <a:cs typeface="Montserrat Light"/>
                  <a:sym typeface="Montserrat Light"/>
                </a:rPr>
                <a:t> </a:t>
              </a:r>
              <a:endParaRPr sz="1400" b="0" i="0" u="none" strike="noStrike" cap="none" dirty="0">
                <a:solidFill>
                  <a:srgbClr val="000000"/>
                </a:solidFill>
                <a:latin typeface="Arial"/>
                <a:ea typeface="Arial"/>
                <a:cs typeface="Arial"/>
                <a:sym typeface="Arial"/>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dirty="0">
                  <a:solidFill>
                    <a:schemeClr val="dk1"/>
                  </a:solidFill>
                  <a:latin typeface="Montserrat Light"/>
                  <a:ea typeface="Montserrat Light"/>
                  <a:cs typeface="Montserrat Light"/>
                  <a:sym typeface="Montserrat Light"/>
                  <a:hlinkClick r:id="rId6">
                    <a:extLst>
                      <a:ext uri="{A12FA001-AC4F-418D-AE19-62706E023703}">
                        <ahyp:hlinkClr xmlns:ahyp="http://schemas.microsoft.com/office/drawing/2018/hyperlinkcolor" val="tx"/>
                      </a:ext>
                    </a:extLst>
                  </a:hlinkClick>
                </a:rPr>
                <a:t>Maria.</a:t>
              </a:r>
              <a:r>
                <a:rPr lang="en-US" sz="1100" u="sng" dirty="0">
                  <a:solidFill>
                    <a:schemeClr val="dk1"/>
                  </a:solidFill>
                  <a:latin typeface="Montserrat Light"/>
                  <a:ea typeface="Montserrat Light"/>
                  <a:cs typeface="Montserrat Light"/>
                  <a:sym typeface="Montserrat Light"/>
                  <a:hlinkClick r:id="rId6">
                    <a:extLst>
                      <a:ext uri="{A12FA001-AC4F-418D-AE19-62706E023703}">
                        <ahyp:hlinkClr xmlns:ahyp="http://schemas.microsoft.com/office/drawing/2018/hyperlinkcolor" val="tx"/>
                      </a:ext>
                    </a:extLst>
                  </a:hlinkClick>
                </a:rPr>
                <a:t>ahlen</a:t>
              </a:r>
              <a:r>
                <a:rPr lang="en-US" sz="1100" b="0" i="0" u="sng" strike="noStrike" cap="none" dirty="0">
                  <a:solidFill>
                    <a:schemeClr val="dk1"/>
                  </a:solidFill>
                  <a:latin typeface="Montserrat Light"/>
                  <a:ea typeface="Montserrat Light"/>
                  <a:cs typeface="Montserrat Light"/>
                  <a:sym typeface="Montserrat Light"/>
                  <a:hlinkClick r:id="rId6">
                    <a:extLst>
                      <a:ext uri="{A12FA001-AC4F-418D-AE19-62706E023703}">
                        <ahyp:hlinkClr xmlns:ahyp="http://schemas.microsoft.com/office/drawing/2018/hyperlinkcolor" val="tx"/>
                      </a:ext>
                    </a:extLst>
                  </a:hlinkClick>
                </a:rPr>
                <a:t>@folkuniversitetet.se</a:t>
              </a:r>
              <a:r>
                <a:rPr lang="en-US" sz="1100" b="0" i="0" u="none" strike="noStrike" cap="none" dirty="0">
                  <a:solidFill>
                    <a:schemeClr val="dk1"/>
                  </a:solidFill>
                  <a:latin typeface="Montserrat Light"/>
                  <a:ea typeface="Montserrat Light"/>
                  <a:cs typeface="Montserrat Light"/>
                  <a:sym typeface="Montserrat Light"/>
                </a:rPr>
                <a:t> </a:t>
              </a:r>
              <a:endParaRPr sz="1100" b="0" i="0" u="none" strike="noStrike" cap="none" dirty="0">
                <a:solidFill>
                  <a:schemeClr val="dk1"/>
                </a:solidFill>
                <a:latin typeface="Montserrat Light"/>
                <a:ea typeface="Montserrat Light"/>
                <a:cs typeface="Montserrat Light"/>
                <a:sym typeface="Montserrat Light"/>
              </a:endParaRPr>
            </a:p>
          </p:txBody>
        </p:sp>
      </p:grpSp>
      <p:grpSp>
        <p:nvGrpSpPr>
          <p:cNvPr id="162" name="Google Shape;162;p4"/>
          <p:cNvGrpSpPr/>
          <p:nvPr/>
        </p:nvGrpSpPr>
        <p:grpSpPr>
          <a:xfrm>
            <a:off x="447675" y="3764538"/>
            <a:ext cx="2995375" cy="5303458"/>
            <a:chOff x="0" y="0"/>
            <a:chExt cx="2828316" cy="6351427"/>
          </a:xfrm>
        </p:grpSpPr>
        <p:pic>
          <p:nvPicPr>
            <p:cNvPr id="163" name="Google Shape;163;p4"/>
            <p:cNvPicPr preferRelativeResize="0"/>
            <p:nvPr/>
          </p:nvPicPr>
          <p:blipFill rotWithShape="1">
            <a:blip r:embed="rId7">
              <a:alphaModFix/>
            </a:blip>
            <a:srcRect l="29769" r="29769" b="11528"/>
            <a:stretch/>
          </p:blipFill>
          <p:spPr>
            <a:xfrm>
              <a:off x="0" y="0"/>
              <a:ext cx="2828316" cy="6184253"/>
            </a:xfrm>
            <a:prstGeom prst="rect">
              <a:avLst/>
            </a:prstGeom>
            <a:noFill/>
            <a:ln>
              <a:noFill/>
            </a:ln>
          </p:spPr>
        </p:pic>
        <p:sp>
          <p:nvSpPr>
            <p:cNvPr id="164" name="Google Shape;164;p4"/>
            <p:cNvSpPr txBox="1"/>
            <p:nvPr/>
          </p:nvSpPr>
          <p:spPr>
            <a:xfrm>
              <a:off x="102842" y="33887"/>
              <a:ext cx="2477281" cy="6317540"/>
            </a:xfrm>
            <a:prstGeom prst="rect">
              <a:avLst/>
            </a:prstGeom>
            <a:noFill/>
            <a:ln>
              <a:noFill/>
            </a:ln>
          </p:spPr>
          <p:txBody>
            <a:bodyPr spcFirstLastPara="1" wrap="square" lIns="0" tIns="0" rIns="0" bIns="0" anchor="t" anchorCtr="0">
              <a:spAutoFit/>
            </a:bodyPr>
            <a:lstStyle/>
            <a:p>
              <a:pPr marL="0" marR="0" lvl="0" indent="0" algn="l" rtl="0">
                <a:lnSpc>
                  <a:spcPct val="164000"/>
                </a:lnSpc>
                <a:spcBef>
                  <a:spcPts val="0"/>
                </a:spcBef>
                <a:spcAft>
                  <a:spcPts val="0"/>
                </a:spcAft>
                <a:buClr>
                  <a:srgbClr val="000000"/>
                </a:buClr>
                <a:buSzPts val="1100"/>
                <a:buFont typeface="Arial"/>
                <a:buNone/>
              </a:pPr>
              <a:endParaRPr sz="1100" b="1" i="0" u="sng" strike="noStrike" cap="none">
                <a:solidFill>
                  <a:schemeClr val="dk1"/>
                </a:solidFill>
                <a:latin typeface="Montserrat"/>
                <a:ea typeface="Montserrat"/>
                <a:cs typeface="Montserrat"/>
                <a:sym typeface="Montserrat"/>
              </a:endParaRPr>
            </a:p>
            <a:p>
              <a:pPr marL="0" marR="0" lvl="0" indent="0" algn="l" rtl="0">
                <a:lnSpc>
                  <a:spcPct val="164000"/>
                </a:lnSpc>
                <a:spcBef>
                  <a:spcPts val="0"/>
                </a:spcBef>
                <a:spcAft>
                  <a:spcPts val="0"/>
                </a:spcAft>
                <a:buClr>
                  <a:srgbClr val="000000"/>
                </a:buClr>
                <a:buSzPts val="1100"/>
                <a:buFont typeface="Arial"/>
                <a:buNone/>
              </a:pPr>
              <a:r>
                <a:rPr lang="en-US" sz="1100" b="1" i="0" u="sng" strike="noStrike" cap="none">
                  <a:solidFill>
                    <a:schemeClr val="dk1"/>
                  </a:solidFill>
                  <a:latin typeface="Montserrat"/>
                  <a:ea typeface="Montserrat"/>
                  <a:cs typeface="Montserrat"/>
                  <a:sym typeface="Montserrat"/>
                </a:rPr>
                <a:t>PARTNERS</a:t>
              </a:r>
              <a:r>
                <a:rPr lang="en-US" sz="1100" b="1" i="0" u="none" strike="noStrike" cap="none">
                  <a:solidFill>
                    <a:schemeClr val="dk1"/>
                  </a:solidFill>
                  <a:latin typeface="Montserrat"/>
                  <a:ea typeface="Montserrat"/>
                  <a:cs typeface="Montserrat"/>
                  <a:sym typeface="Montserrat"/>
                </a:rPr>
                <a:t>:</a:t>
              </a:r>
              <a:r>
                <a:rPr lang="en-US" sz="1100" b="0" i="0" u="none" strike="noStrike" cap="none">
                  <a:solidFill>
                    <a:schemeClr val="dk1"/>
                  </a:solidFill>
                  <a:latin typeface="Montserrat Light"/>
                  <a:ea typeface="Montserrat Light"/>
                  <a:cs typeface="Montserrat Light"/>
                  <a:sym typeface="Montserrat Light"/>
                </a:rPr>
                <a:t> </a:t>
              </a:r>
              <a:endParaRPr sz="1100" b="0" i="0" u="none" strike="noStrike" cap="none">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r>
                <a:rPr lang="en-US" sz="1100" b="1" i="0" u="none" strike="noStrike" cap="none">
                  <a:solidFill>
                    <a:schemeClr val="dk1"/>
                  </a:solidFill>
                  <a:latin typeface="Montserrat Light"/>
                  <a:ea typeface="Montserrat Light"/>
                  <a:cs typeface="Montserrat Light"/>
                  <a:sym typeface="Montserrat Light"/>
                </a:rPr>
                <a:t>DIMITRA Educational Organization - GREECE</a:t>
              </a:r>
              <a:endParaRPr sz="1400" b="0" i="0" u="none" strike="noStrike" cap="none">
                <a:solidFill>
                  <a:srgbClr val="000000"/>
                </a:solidFill>
                <a:latin typeface="Arial"/>
                <a:ea typeface="Arial"/>
                <a:cs typeface="Arial"/>
                <a:sym typeface="Arial"/>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a:solidFill>
                    <a:schemeClr val="dk1"/>
                  </a:solidFill>
                  <a:latin typeface="Montserrat Light"/>
                  <a:ea typeface="Montserrat Light"/>
                  <a:cs typeface="Montserrat Light"/>
                  <a:sym typeface="Montserrat Light"/>
                  <a:hlinkClick r:id="rId8">
                    <a:extLst>
                      <a:ext uri="{A12FA001-AC4F-418D-AE19-62706E023703}">
                        <ahyp:hlinkClr xmlns:ahyp="http://schemas.microsoft.com/office/drawing/2018/hyperlinkcolor" val="tx"/>
                      </a:ext>
                    </a:extLst>
                  </a:hlinkClick>
                </a:rPr>
                <a:t>www.iekdimitra.gr</a:t>
              </a:r>
              <a:endParaRPr sz="1100" b="0" i="0" u="none" strike="noStrike" cap="none">
                <a:solidFill>
                  <a:schemeClr val="dk1"/>
                </a:solidFill>
                <a:latin typeface="Calibri"/>
                <a:ea typeface="Calibri"/>
                <a:cs typeface="Calibri"/>
                <a:sym typeface="Calibri"/>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a:solidFill>
                    <a:schemeClr val="dk1"/>
                  </a:solidFill>
                  <a:latin typeface="Montserrat Light"/>
                  <a:ea typeface="Montserrat Light"/>
                  <a:cs typeface="Montserrat Light"/>
                  <a:sym typeface="Montserrat Light"/>
                  <a:hlinkClick r:id="rId9">
                    <a:extLst>
                      <a:ext uri="{A12FA001-AC4F-418D-AE19-62706E023703}">
                        <ahyp:hlinkClr xmlns:ahyp="http://schemas.microsoft.com/office/drawing/2018/hyperlinkcolor" val="tx"/>
                      </a:ext>
                    </a:extLst>
                  </a:hlinkClick>
                </a:rPr>
                <a:t>anastasopoulou@dimitra.gr</a:t>
              </a:r>
              <a:r>
                <a:rPr lang="en-US" sz="1100" b="0" i="0" u="none" strike="noStrike" cap="none">
                  <a:solidFill>
                    <a:schemeClr val="dk1"/>
                  </a:solidFill>
                  <a:latin typeface="Montserrat Light"/>
                  <a:ea typeface="Montserrat Light"/>
                  <a:cs typeface="Montserrat Light"/>
                  <a:sym typeface="Montserrat Light"/>
                </a:rPr>
                <a:t> </a:t>
              </a:r>
              <a:endParaRPr sz="1100" b="0" i="0" u="none" strike="noStrike" cap="none">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endParaRPr sz="1100" b="0" i="0" u="none" strike="noStrike" cap="none">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r>
                <a:rPr lang="en-US" sz="1100" b="1" i="0" u="none" strike="noStrike" cap="none">
                  <a:solidFill>
                    <a:schemeClr val="dk1"/>
                  </a:solidFill>
                  <a:latin typeface="Montserrat Light"/>
                  <a:ea typeface="Montserrat Light"/>
                  <a:cs typeface="Montserrat Light"/>
                  <a:sym typeface="Montserrat Light"/>
                </a:rPr>
                <a:t>FISPE - FRANCE</a:t>
              </a:r>
              <a:endParaRPr sz="1400" b="0" i="0" u="none" strike="noStrike" cap="none">
                <a:solidFill>
                  <a:srgbClr val="000000"/>
                </a:solidFill>
                <a:latin typeface="Arial"/>
                <a:ea typeface="Arial"/>
                <a:cs typeface="Arial"/>
                <a:sym typeface="Arial"/>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a:solidFill>
                    <a:schemeClr val="dk1"/>
                  </a:solidFill>
                  <a:latin typeface="Montserrat Light"/>
                  <a:ea typeface="Montserrat Light"/>
                  <a:cs typeface="Montserrat Light"/>
                  <a:sym typeface="Montserrat Light"/>
                  <a:hlinkClick r:id="rId10">
                    <a:extLst>
                      <a:ext uri="{A12FA001-AC4F-418D-AE19-62706E023703}">
                        <ahyp:hlinkClr xmlns:ahyp="http://schemas.microsoft.com/office/drawing/2018/hyperlinkcolor" val="tx"/>
                      </a:ext>
                    </a:extLst>
                  </a:hlinkClick>
                </a:rPr>
                <a:t>www.fispe.fr</a:t>
              </a:r>
              <a:r>
                <a:rPr lang="en-US" sz="1100" b="0" i="0" u="none" strike="noStrike" cap="none">
                  <a:solidFill>
                    <a:schemeClr val="dk1"/>
                  </a:solidFill>
                  <a:latin typeface="Montserrat Light"/>
                  <a:ea typeface="Montserrat Light"/>
                  <a:cs typeface="Montserrat Light"/>
                  <a:sym typeface="Montserrat Light"/>
                </a:rPr>
                <a:t> </a:t>
              </a:r>
              <a:endParaRPr sz="1400" b="0" i="0" u="none" strike="noStrike" cap="none">
                <a:solidFill>
                  <a:srgbClr val="000000"/>
                </a:solidFill>
                <a:latin typeface="Arial"/>
                <a:ea typeface="Arial"/>
                <a:cs typeface="Arial"/>
                <a:sym typeface="Arial"/>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a:solidFill>
                    <a:schemeClr val="dk1"/>
                  </a:solidFill>
                  <a:latin typeface="Montserrat Light"/>
                  <a:ea typeface="Montserrat Light"/>
                  <a:cs typeface="Montserrat Light"/>
                  <a:sym typeface="Montserrat Light"/>
                </a:rPr>
                <a:t>helene.ardisson@fispe.fr</a:t>
              </a:r>
              <a:endParaRPr sz="1100" b="0" i="0" u="none" strike="noStrike" cap="none">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endParaRPr sz="1100" b="0" i="0" u="none" strike="noStrike" cap="none">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r>
                <a:rPr lang="en-US" sz="1100" b="1" i="0" u="none" strike="noStrike" cap="none">
                  <a:solidFill>
                    <a:schemeClr val="dk1"/>
                  </a:solidFill>
                  <a:latin typeface="Montserrat Light"/>
                  <a:ea typeface="Montserrat Light"/>
                  <a:cs typeface="Montserrat Light"/>
                  <a:sym typeface="Montserrat Light"/>
                </a:rPr>
                <a:t>PROMEA - Hellenic Society for the Promotion of Research and Development Methodologies </a:t>
              </a:r>
              <a:br>
                <a:rPr lang="en-US" sz="1100" b="0" i="0" u="none" strike="noStrike" cap="none">
                  <a:solidFill>
                    <a:schemeClr val="dk1"/>
                  </a:solidFill>
                  <a:latin typeface="Calibri"/>
                  <a:ea typeface="Calibri"/>
                  <a:cs typeface="Calibri"/>
                  <a:sym typeface="Calibri"/>
                </a:rPr>
              </a:br>
              <a:r>
                <a:rPr lang="en-US" sz="1100" b="1" i="0" u="none" strike="noStrike" cap="none">
                  <a:solidFill>
                    <a:schemeClr val="dk1"/>
                  </a:solidFill>
                  <a:latin typeface="Montserrat Light"/>
                  <a:ea typeface="Montserrat Light"/>
                  <a:cs typeface="Montserrat Light"/>
                  <a:sym typeface="Montserrat Light"/>
                </a:rPr>
                <a:t>- GREECE</a:t>
              </a:r>
              <a:endParaRPr sz="1400" b="0" i="0" u="none" strike="noStrike" cap="none">
                <a:solidFill>
                  <a:srgbClr val="000000"/>
                </a:solidFill>
                <a:latin typeface="Arial"/>
                <a:ea typeface="Arial"/>
                <a:cs typeface="Arial"/>
                <a:sym typeface="Arial"/>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a:solidFill>
                    <a:schemeClr val="dk1"/>
                  </a:solidFill>
                  <a:latin typeface="Montserrat Light"/>
                  <a:ea typeface="Montserrat Light"/>
                  <a:cs typeface="Montserrat Light"/>
                  <a:sym typeface="Montserrat Light"/>
                  <a:hlinkClick r:id="rId11">
                    <a:extLst>
                      <a:ext uri="{A12FA001-AC4F-418D-AE19-62706E023703}">
                        <ahyp:hlinkClr xmlns:ahyp="http://schemas.microsoft.com/office/drawing/2018/hyperlinkcolor" val="tx"/>
                      </a:ext>
                    </a:extLst>
                  </a:hlinkClick>
                </a:rPr>
                <a:t>www.promea.gr</a:t>
              </a:r>
              <a:endParaRPr sz="1100" b="0" i="0" u="none" strike="noStrike" cap="none">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a:solidFill>
                    <a:schemeClr val="dk1"/>
                  </a:solidFill>
                  <a:latin typeface="Montserrat Light"/>
                  <a:ea typeface="Montserrat Light"/>
                  <a:cs typeface="Montserrat Light"/>
                  <a:sym typeface="Montserrat Light"/>
                  <a:hlinkClick r:id="rId12">
                    <a:extLst>
                      <a:ext uri="{A12FA001-AC4F-418D-AE19-62706E023703}">
                        <ahyp:hlinkClr xmlns:ahyp="http://schemas.microsoft.com/office/drawing/2018/hyperlinkcolor" val="tx"/>
                      </a:ext>
                    </a:extLst>
                  </a:hlinkClick>
                </a:rPr>
                <a:t>projects@promea.gr</a:t>
              </a:r>
              <a:endParaRPr sz="1100" b="0" i="0" u="none" strike="noStrike" cap="none">
                <a:solidFill>
                  <a:srgbClr val="FFFFFF"/>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endParaRPr sz="1100" b="0" i="0" u="none" strike="noStrike" cap="none">
                <a:solidFill>
                  <a:srgbClr val="FFFFFF"/>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endParaRPr sz="1100" b="0" i="0" u="none" strike="noStrike" cap="none">
                <a:solidFill>
                  <a:srgbClr val="FFFFFF"/>
                </a:solidFill>
                <a:latin typeface="Montserrat Light"/>
                <a:ea typeface="Montserrat Light"/>
                <a:cs typeface="Montserrat Light"/>
                <a:sym typeface="Montserrat Light"/>
              </a:endParaRPr>
            </a:p>
          </p:txBody>
        </p:sp>
      </p:grpSp>
      <p:sp>
        <p:nvSpPr>
          <p:cNvPr id="165" name="Google Shape;165;p4"/>
          <p:cNvSpPr txBox="1"/>
          <p:nvPr/>
        </p:nvSpPr>
        <p:spPr>
          <a:xfrm>
            <a:off x="447675" y="824188"/>
            <a:ext cx="4286250" cy="388290"/>
          </a:xfrm>
          <a:prstGeom prst="rect">
            <a:avLst/>
          </a:prstGeom>
          <a:noFill/>
          <a:ln>
            <a:noFill/>
          </a:ln>
        </p:spPr>
        <p:txBody>
          <a:bodyPr spcFirstLastPara="1" wrap="square" lIns="0" tIns="0" rIns="0" bIns="0" anchor="t" anchorCtr="0">
            <a:spAutoFit/>
          </a:bodyPr>
          <a:lstStyle/>
          <a:p>
            <a:pPr marL="0" marR="0" lvl="0" indent="0" algn="l" rtl="0">
              <a:lnSpc>
                <a:spcPct val="132011"/>
              </a:lnSpc>
              <a:spcBef>
                <a:spcPts val="0"/>
              </a:spcBef>
              <a:spcAft>
                <a:spcPts val="0"/>
              </a:spcAft>
              <a:buClr>
                <a:srgbClr val="000000"/>
              </a:buClr>
              <a:buSzPts val="2396"/>
              <a:buFont typeface="Arial"/>
              <a:buNone/>
            </a:pPr>
            <a:r>
              <a:rPr lang="en-US" sz="2396" b="1" i="0" u="none" strike="noStrike" cap="none">
                <a:solidFill>
                  <a:srgbClr val="3D3D3D"/>
                </a:solidFill>
                <a:latin typeface="Oswald"/>
                <a:ea typeface="Oswald"/>
                <a:cs typeface="Oswald"/>
                <a:sym typeface="Oswald"/>
              </a:rPr>
              <a:t>THE PROJECT TEAM</a:t>
            </a:r>
            <a:endParaRPr sz="1400" b="0" i="0" u="none" strike="noStrike" cap="none">
              <a:solidFill>
                <a:srgbClr val="000000"/>
              </a:solidFill>
              <a:latin typeface="Arial"/>
              <a:ea typeface="Arial"/>
              <a:cs typeface="Arial"/>
              <a:sym typeface="Arial"/>
            </a:endParaRPr>
          </a:p>
        </p:txBody>
      </p:sp>
      <p:sp>
        <p:nvSpPr>
          <p:cNvPr id="166" name="Google Shape;166;p4"/>
          <p:cNvSpPr txBox="1"/>
          <p:nvPr/>
        </p:nvSpPr>
        <p:spPr>
          <a:xfrm>
            <a:off x="464311" y="1697067"/>
            <a:ext cx="6802613" cy="453714"/>
          </a:xfrm>
          <a:prstGeom prst="rect">
            <a:avLst/>
          </a:prstGeom>
          <a:noFill/>
          <a:ln>
            <a:noFill/>
          </a:ln>
        </p:spPr>
        <p:txBody>
          <a:bodyPr spcFirstLastPara="1" wrap="square" lIns="0" tIns="0" rIns="0" bIns="0" anchor="t" anchorCtr="0">
            <a:spAutoFit/>
          </a:bodyPr>
          <a:lstStyle/>
          <a:p>
            <a:pPr marL="0" marR="0" lvl="0" indent="0" algn="just" rtl="0">
              <a:lnSpc>
                <a:spcPct val="134000"/>
              </a:lnSpc>
              <a:spcBef>
                <a:spcPts val="0"/>
              </a:spcBef>
              <a:spcAft>
                <a:spcPts val="0"/>
              </a:spcAft>
              <a:buClr>
                <a:srgbClr val="000000"/>
              </a:buClr>
              <a:buSzPts val="1100"/>
              <a:buFont typeface="Arial"/>
              <a:buNone/>
            </a:pPr>
            <a:r>
              <a:rPr lang="en-US" sz="1100" b="1" i="0" u="none" strike="noStrike" cap="none">
                <a:solidFill>
                  <a:srgbClr val="3D3D3D"/>
                </a:solidFill>
                <a:latin typeface="Oswald"/>
                <a:ea typeface="Oswald"/>
                <a:cs typeface="Oswald"/>
                <a:sym typeface="Oswald"/>
              </a:rPr>
              <a:t>THE PROJECT BRINGS TOGETHER 4 PARTNERS FROM 3 EUROPEAN COUNTRIES, FORMING A TRANSNATIONAL COOPERATION PARTNERSHIP. </a:t>
            </a:r>
            <a:endParaRPr sz="1400" b="0" i="0" u="none" strike="noStrike" cap="none">
              <a:solidFill>
                <a:srgbClr val="000000"/>
              </a:solidFill>
              <a:latin typeface="Arial"/>
              <a:ea typeface="Arial"/>
              <a:cs typeface="Arial"/>
              <a:sym typeface="Arial"/>
            </a:endParaRPr>
          </a:p>
        </p:txBody>
      </p:sp>
      <p:pic>
        <p:nvPicPr>
          <p:cNvPr id="167" name="Google Shape;167;p4"/>
          <p:cNvPicPr preferRelativeResize="0"/>
          <p:nvPr/>
        </p:nvPicPr>
        <p:blipFill rotWithShape="1">
          <a:blip r:embed="rId13">
            <a:alphaModFix/>
          </a:blip>
          <a:srcRect/>
          <a:stretch/>
        </p:blipFill>
        <p:spPr>
          <a:xfrm>
            <a:off x="4532771" y="2224652"/>
            <a:ext cx="2006166" cy="2006164"/>
          </a:xfrm>
          <a:prstGeom prst="rect">
            <a:avLst/>
          </a:prstGeom>
          <a:noFill/>
          <a:ln>
            <a:noFill/>
          </a:ln>
        </p:spPr>
      </p:pic>
      <p:pic>
        <p:nvPicPr>
          <p:cNvPr id="168" name="Google Shape;168;p4"/>
          <p:cNvPicPr preferRelativeResize="0"/>
          <p:nvPr/>
        </p:nvPicPr>
        <p:blipFill rotWithShape="1">
          <a:blip r:embed="rId14">
            <a:alphaModFix/>
          </a:blip>
          <a:srcRect/>
          <a:stretch/>
        </p:blipFill>
        <p:spPr>
          <a:xfrm>
            <a:off x="4733925" y="5517139"/>
            <a:ext cx="1456512" cy="1456512"/>
          </a:xfrm>
          <a:prstGeom prst="rect">
            <a:avLst/>
          </a:prstGeom>
          <a:noFill/>
          <a:ln>
            <a:noFill/>
          </a:ln>
        </p:spPr>
      </p:pic>
      <p:pic>
        <p:nvPicPr>
          <p:cNvPr id="169" name="Google Shape;169;p4"/>
          <p:cNvPicPr preferRelativeResize="0"/>
          <p:nvPr/>
        </p:nvPicPr>
        <p:blipFill rotWithShape="1">
          <a:blip r:embed="rId15">
            <a:alphaModFix/>
          </a:blip>
          <a:srcRect/>
          <a:stretch/>
        </p:blipFill>
        <p:spPr>
          <a:xfrm>
            <a:off x="4774570" y="6779234"/>
            <a:ext cx="1522568" cy="1522568"/>
          </a:xfrm>
          <a:prstGeom prst="rect">
            <a:avLst/>
          </a:prstGeom>
          <a:noFill/>
          <a:ln>
            <a:noFill/>
          </a:ln>
        </p:spPr>
      </p:pic>
      <p:pic>
        <p:nvPicPr>
          <p:cNvPr id="170" name="Google Shape;170;p4"/>
          <p:cNvPicPr preferRelativeResize="0"/>
          <p:nvPr/>
        </p:nvPicPr>
        <p:blipFill rotWithShape="1">
          <a:blip r:embed="rId16">
            <a:alphaModFix/>
          </a:blip>
          <a:srcRect/>
          <a:stretch/>
        </p:blipFill>
        <p:spPr>
          <a:xfrm>
            <a:off x="4733925" y="4168801"/>
            <a:ext cx="1348882" cy="1081603"/>
          </a:xfrm>
          <a:prstGeom prst="rect">
            <a:avLst/>
          </a:prstGeom>
          <a:noFill/>
          <a:ln>
            <a:noFill/>
          </a:ln>
        </p:spPr>
      </p:pic>
      <p:sp>
        <p:nvSpPr>
          <p:cNvPr id="171" name="Google Shape;171;p4"/>
          <p:cNvSpPr txBox="1"/>
          <p:nvPr/>
        </p:nvSpPr>
        <p:spPr>
          <a:xfrm>
            <a:off x="447675" y="9892894"/>
            <a:ext cx="6530975"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This project has been funded with support from the European Commission. This publication communication reflects the views only of the author,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pic>
        <p:nvPicPr>
          <p:cNvPr id="172" name="Google Shape;172;p4"/>
          <p:cNvPicPr preferRelativeResize="0"/>
          <p:nvPr/>
        </p:nvPicPr>
        <p:blipFill rotWithShape="1">
          <a:blip r:embed="rId17">
            <a:alphaModFix/>
          </a:blip>
          <a:srcRect/>
          <a:stretch/>
        </p:blipFill>
        <p:spPr>
          <a:xfrm>
            <a:off x="5267865" y="404309"/>
            <a:ext cx="1999277" cy="1253278"/>
          </a:xfrm>
          <a:prstGeom prst="rect">
            <a:avLst/>
          </a:prstGeom>
          <a:noFill/>
          <a:ln>
            <a:noFill/>
          </a:ln>
        </p:spPr>
      </p:pic>
      <p:grpSp>
        <p:nvGrpSpPr>
          <p:cNvPr id="173" name="Google Shape;173;p4"/>
          <p:cNvGrpSpPr/>
          <p:nvPr/>
        </p:nvGrpSpPr>
        <p:grpSpPr>
          <a:xfrm>
            <a:off x="1" y="-428625"/>
            <a:ext cx="7556500" cy="816356"/>
            <a:chOff x="0" y="0"/>
            <a:chExt cx="11544300" cy="1088475"/>
          </a:xfrm>
        </p:grpSpPr>
        <p:pic>
          <p:nvPicPr>
            <p:cNvPr id="174" name="Google Shape;174;p4"/>
            <p:cNvPicPr preferRelativeResize="0"/>
            <p:nvPr/>
          </p:nvPicPr>
          <p:blipFill rotWithShape="1">
            <a:blip r:embed="rId18">
              <a:alphaModFix/>
            </a:blip>
            <a:srcRect t="45285" b="45285"/>
            <a:stretch/>
          </p:blipFill>
          <p:spPr>
            <a:xfrm>
              <a:off x="0" y="0"/>
              <a:ext cx="11544300" cy="1088475"/>
            </a:xfrm>
            <a:prstGeom prst="rect">
              <a:avLst/>
            </a:prstGeom>
            <a:noFill/>
            <a:ln>
              <a:noFill/>
            </a:ln>
          </p:spPr>
        </p:pic>
        <p:sp>
          <p:nvSpPr>
            <p:cNvPr id="175" name="Google Shape;175;p4"/>
            <p:cNvSpPr txBox="1"/>
            <p:nvPr/>
          </p:nvSpPr>
          <p:spPr>
            <a:xfrm>
              <a:off x="2464450" y="700558"/>
              <a:ext cx="6618000" cy="275204"/>
            </a:xfrm>
            <a:prstGeom prst="rect">
              <a:avLst/>
            </a:prstGeom>
            <a:solidFill>
              <a:srgbClr val="534CAC"/>
            </a:solidFill>
            <a:ln>
              <a:noFill/>
            </a:ln>
          </p:spPr>
          <p:txBody>
            <a:bodyPr spcFirstLastPara="1" wrap="square" lIns="0" tIns="0" rIns="0" bIns="0" anchor="t" anchorCtr="0">
              <a:spAutoFit/>
            </a:bodyPr>
            <a:lstStyle/>
            <a:p>
              <a:pPr marL="0" marR="0" lvl="0" indent="0" algn="ctr" rtl="0">
                <a:lnSpc>
                  <a:spcPct val="154075"/>
                </a:lnSpc>
                <a:spcBef>
                  <a:spcPts val="0"/>
                </a:spcBef>
                <a:spcAft>
                  <a:spcPts val="0"/>
                </a:spcAft>
                <a:buClr>
                  <a:srgbClr val="000000"/>
                </a:buClr>
                <a:buSzPts val="871"/>
                <a:buFont typeface="Arial"/>
                <a:buNone/>
              </a:pPr>
              <a:r>
                <a:rPr lang="en-US" sz="871" dirty="0">
                  <a:solidFill>
                    <a:srgbClr val="FFFFFF"/>
                  </a:solidFill>
                  <a:latin typeface="Montserrat Light"/>
                  <a:ea typeface="Montserrat Light"/>
                  <a:cs typeface="Montserrat Light"/>
                  <a:sym typeface="Montserrat Light"/>
                </a:rPr>
                <a:t>JULY </a:t>
              </a:r>
              <a:r>
                <a:rPr lang="en-US" sz="871" b="0" i="0" u="none" strike="noStrike" cap="none" dirty="0">
                  <a:solidFill>
                    <a:srgbClr val="FFFFFF"/>
                  </a:solidFill>
                  <a:latin typeface="Montserrat Light"/>
                  <a:ea typeface="Montserrat Light"/>
                  <a:cs typeface="Montserrat Light"/>
                  <a:sym typeface="Montserrat Light"/>
                </a:rPr>
                <a:t>202</a:t>
              </a:r>
              <a:r>
                <a:rPr lang="en-US" sz="871" dirty="0">
                  <a:solidFill>
                    <a:srgbClr val="FFFFFF"/>
                  </a:solidFill>
                  <a:latin typeface="Montserrat Light"/>
                  <a:ea typeface="Montserrat Light"/>
                  <a:cs typeface="Montserrat Light"/>
                  <a:sym typeface="Montserrat Light"/>
                </a:rPr>
                <a:t>3</a:t>
              </a:r>
              <a:r>
                <a:rPr lang="en-US" sz="871" b="0" i="0" u="none" strike="noStrike" cap="none" dirty="0">
                  <a:solidFill>
                    <a:srgbClr val="FFFFFF"/>
                  </a:solidFill>
                  <a:latin typeface="Montserrat Light"/>
                  <a:ea typeface="Montserrat Light"/>
                  <a:cs typeface="Montserrat Light"/>
                  <a:sym typeface="Montserrat Light"/>
                </a:rPr>
                <a:t> | NEWSLETTER ISSUE 04</a:t>
              </a:r>
              <a:endParaRPr sz="871" b="0" i="0" u="none" strike="noStrike" cap="none" dirty="0">
                <a:solidFill>
                  <a:srgbClr val="FFFFFF"/>
                </a:solidFill>
                <a:latin typeface="Montserrat Light"/>
                <a:ea typeface="Montserrat Light"/>
                <a:cs typeface="Montserrat Light"/>
                <a:sym typeface="Montserrat Light"/>
              </a:endParaRPr>
            </a:p>
          </p:txBody>
        </p:sp>
      </p:grpSp>
      <p:pic>
        <p:nvPicPr>
          <p:cNvPr id="176" name="Google Shape;176;p4" descr="Une image contenant texte&#10;&#10;Description générée automatiquement"/>
          <p:cNvPicPr preferRelativeResize="0"/>
          <p:nvPr/>
        </p:nvPicPr>
        <p:blipFill rotWithShape="1">
          <a:blip r:embed="rId19">
            <a:alphaModFix/>
          </a:blip>
          <a:srcRect/>
          <a:stretch/>
        </p:blipFill>
        <p:spPr>
          <a:xfrm>
            <a:off x="2865192" y="9285657"/>
            <a:ext cx="2000849" cy="44641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5861</TotalTime>
  <Words>799</Words>
  <Application>Microsoft Office PowerPoint</Application>
  <PresentationFormat>Anpassad</PresentationFormat>
  <Paragraphs>60</Paragraphs>
  <Slides>4</Slides>
  <Notes>4</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vt:i4>
      </vt:variant>
    </vt:vector>
  </HeadingPairs>
  <TitlesOfParts>
    <vt:vector size="11" baseType="lpstr">
      <vt:lpstr>Calibri</vt:lpstr>
      <vt:lpstr>Montserrat Light</vt:lpstr>
      <vt:lpstr>Roboto</vt:lpstr>
      <vt:lpstr>Montserrat</vt:lpstr>
      <vt:lpstr>Oswald</vt:lpstr>
      <vt:lpstr>Arial</vt:lpstr>
      <vt:lpstr>Office Theme</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EU MMC</dc:creator>
  <cp:lastModifiedBy>Maria Åhlén</cp:lastModifiedBy>
  <cp:revision>1</cp:revision>
  <dcterms:created xsi:type="dcterms:W3CDTF">2006-08-16T00:00:00Z</dcterms:created>
  <dcterms:modified xsi:type="dcterms:W3CDTF">2023-09-19T11:48:05Z</dcterms:modified>
</cp:coreProperties>
</file>