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22.fntdata" ContentType="application/x-fontdata"/>
  <Override PartName="/ppt/fonts/font23.fntdata" ContentType="application/x-fontdata"/>
  <Override PartName="/ppt/fonts/font24.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59" r:id="rId7"/>
  </p:sldIdLst>
  <p:sldSz cx="7556500" cy="10693400"/>
  <p:notesSz cx="6858000" cy="9144000"/>
  <p:embeddedFontLst>
    <p:embeddedFont>
      <p:font typeface="Calibri" panose="020F0502020204030204"/>
      <p:regular r:id="rId11"/>
      <p:bold r:id="rId12"/>
      <p:italic r:id="rId13"/>
      <p:boldItalic r:id="rId14"/>
    </p:embeddedFont>
    <p:embeddedFont>
      <p:font typeface="Oswald" panose="00000500000000000000"/>
      <p:regular r:id="rId15"/>
      <p:bold r:id="rId16"/>
    </p:embeddedFont>
    <p:embeddedFont>
      <p:font typeface="Roboto" panose="02000000000000000000"/>
      <p:regular r:id="rId17"/>
      <p:bold r:id="rId18"/>
      <p:italic r:id="rId19"/>
      <p:boldItalic r:id="rId20"/>
    </p:embeddedFont>
    <p:embeddedFont>
      <p:font typeface="Montserrat Light" panose="00000400000000000000"/>
      <p:regular r:id="rId21"/>
      <p:bold r:id="rId22"/>
      <p:italic r:id="rId23"/>
      <p:boldItalic r:id="rId24"/>
    </p:embeddedFont>
    <p:embeddedFont>
      <p:font typeface="Montserrat" panose="00000500000000000000"/>
      <p:regular r:id="rId25"/>
      <p:bold r:id="rId26"/>
      <p:italic r:id="rId27"/>
      <p:boldItalic r:id="rId28"/>
    </p:embeddedFont>
    <p:embeddedFont>
      <p:font typeface="Arial Narrow" panose="020B0606020202030204" charset="0"/>
      <p:regular r:id="rId29"/>
    </p:embeddedFont>
    <p:embeddedFont>
      <p:font typeface="Roboto" panose="02000000000000000000" pitchFamily="2" charset="0"/>
      <p:regular r:id="rId30"/>
      <p:bold r:id="rId31"/>
      <p:italic r:id="rId32"/>
      <p:boldItalic r:id="rId33"/>
    </p:embeddedFont>
    <p:embeddedFont>
      <p:font typeface="Mongolian Baiti" panose="03000500000000000000" pitchFamily="66" charset="0"/>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53" userDrawn="1">
          <p15:clr>
            <a:srgbClr val="A4A3A4"/>
          </p15:clr>
        </p15:guide>
        <p15:guide id="2" pos="285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p:scale>
          <a:sx n="75" d="100"/>
          <a:sy n="75" d="100"/>
        </p:scale>
        <p:origin x="2202" y="-1296"/>
      </p:cViewPr>
      <p:guideLst>
        <p:guide orient="horz" pos="2153"/>
        <p:guide pos="285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viewProps" Target="viewProps.xml"/><Relationship Id="rId8" Type="http://schemas.openxmlformats.org/officeDocument/2006/relationships/presProps" Target="presProps.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font" Target="fonts/font24.fntdata"/><Relationship Id="rId33" Type="http://schemas.openxmlformats.org/officeDocument/2006/relationships/font" Target="fonts/font23.fntdata"/><Relationship Id="rId32" Type="http://schemas.openxmlformats.org/officeDocument/2006/relationships/font" Target="fonts/font22.fntdata"/><Relationship Id="rId31" Type="http://schemas.openxmlformats.org/officeDocument/2006/relationships/font" Target="fonts/font21.fntdata"/><Relationship Id="rId30" Type="http://schemas.openxmlformats.org/officeDocument/2006/relationships/font" Target="fonts/font20.fntdata"/><Relationship Id="rId3" Type="http://schemas.openxmlformats.org/officeDocument/2006/relationships/slide" Target="slides/slide1.xml"/><Relationship Id="rId29" Type="http://schemas.openxmlformats.org/officeDocument/2006/relationships/font" Target="fonts/font19.fntdata"/><Relationship Id="rId28" Type="http://schemas.openxmlformats.org/officeDocument/2006/relationships/font" Target="fonts/font18.fntdata"/><Relationship Id="rId27" Type="http://schemas.openxmlformats.org/officeDocument/2006/relationships/font" Target="fonts/font17.fntdata"/><Relationship Id="rId26" Type="http://schemas.openxmlformats.org/officeDocument/2006/relationships/font" Target="fonts/font16.fntdata"/><Relationship Id="rId25" Type="http://schemas.openxmlformats.org/officeDocument/2006/relationships/font" Target="fonts/font15.fntdata"/><Relationship Id="rId24" Type="http://schemas.openxmlformats.org/officeDocument/2006/relationships/font" Target="fonts/font14.fntdata"/><Relationship Id="rId23" Type="http://schemas.openxmlformats.org/officeDocument/2006/relationships/font" Target="fonts/font13.fntdata"/><Relationship Id="rId22" Type="http://schemas.openxmlformats.org/officeDocument/2006/relationships/font" Target="fonts/font12.fntdata"/><Relationship Id="rId21" Type="http://schemas.openxmlformats.org/officeDocument/2006/relationships/font" Target="fonts/font11.fntdata"/><Relationship Id="rId20" Type="http://schemas.openxmlformats.org/officeDocument/2006/relationships/font" Target="fonts/font10.fntdata"/><Relationship Id="rId2" Type="http://schemas.openxmlformats.org/officeDocument/2006/relationships/theme" Target="theme/theme1.xml"/><Relationship Id="rId19" Type="http://schemas.openxmlformats.org/officeDocument/2006/relationships/font" Target="fonts/font9.fntdata"/><Relationship Id="rId18" Type="http://schemas.openxmlformats.org/officeDocument/2006/relationships/font" Target="fonts/font8.fntdata"/><Relationship Id="rId17" Type="http://schemas.openxmlformats.org/officeDocument/2006/relationships/font" Target="fonts/font7.fntdata"/><Relationship Id="rId16" Type="http://schemas.openxmlformats.org/officeDocument/2006/relationships/font" Target="fonts/font6.fntdata"/><Relationship Id="rId15" Type="http://schemas.openxmlformats.org/officeDocument/2006/relationships/font" Target="fonts/font5.fntdata"/><Relationship Id="rId14" Type="http://schemas.openxmlformats.org/officeDocument/2006/relationships/font" Target="fonts/font4.fntdata"/><Relationship Id="rId13" Type="http://schemas.openxmlformats.org/officeDocument/2006/relationships/font" Target="fonts/font3.fntdata"/><Relationship Id="rId12" Type="http://schemas.openxmlformats.org/officeDocument/2006/relationships/font" Target="fonts/font2.fntdata"/><Relationship Id="rId11" Type="http://schemas.openxmlformats.org/officeDocument/2006/relationships/font" Target="fonts/font1.fntdata"/><Relationship Id="rId10" Type="http://schemas.openxmlformats.org/officeDocument/2006/relationships/tableStyles" Target="tableStyles.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a:spLocks noGrp="1" noRot="1" noChangeAspect="1"/>
          </p:cNvSpPr>
          <p:nvPr>
            <p:ph type="sldImg" idx="3"/>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86" name="Google Shape;86;p1: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8"/>
        <p:cNvGrpSpPr/>
        <p:nvPr/>
      </p:nvGrpSpPr>
      <p:grpSpPr>
        <a:xfrm>
          <a:off x="0" y="0"/>
          <a:ext cx="0" cy="0"/>
          <a:chOff x="0" y="0"/>
          <a:chExt cx="0" cy="0"/>
        </a:xfrm>
      </p:grpSpPr>
      <p:sp>
        <p:nvSpPr>
          <p:cNvPr id="119" name="Google Shape;11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20" name="Google Shape;120;p2: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35"/>
        <p:cNvGrpSpPr/>
        <p:nvPr/>
      </p:nvGrpSpPr>
      <p:grpSpPr>
        <a:xfrm>
          <a:off x="0" y="0"/>
          <a:ext cx="0" cy="0"/>
          <a:chOff x="0" y="0"/>
          <a:chExt cx="0" cy="0"/>
        </a:xfrm>
      </p:grpSpPr>
      <p:sp>
        <p:nvSpPr>
          <p:cNvPr id="136" name="Google Shape;13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37" name="Google Shape;137;p3: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3"/>
        <p:cNvGrpSpPr/>
        <p:nvPr/>
      </p:nvGrpSpPr>
      <p:grpSpPr>
        <a:xfrm>
          <a:off x="0" y="0"/>
          <a:ext cx="0" cy="0"/>
          <a:chOff x="0" y="0"/>
          <a:chExt cx="0" cy="0"/>
        </a:xfrm>
      </p:grpSpPr>
      <p:sp>
        <p:nvSpPr>
          <p:cNvPr id="154" name="Google Shape;154;p4:notes"/>
          <p:cNvSpPr>
            <a:spLocks noGrp="1" noRot="1" noChangeAspect="1"/>
          </p:cNvSpPr>
          <p:nvPr>
            <p:ph type="sldImg" idx="2"/>
          </p:nvPr>
        </p:nvSpPr>
        <p:spPr>
          <a:xfrm>
            <a:off x="2338388" y="1143000"/>
            <a:ext cx="2181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6" name="Google Shape;15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15"/>
        <p:cNvGrpSpPr/>
        <p:nvPr/>
      </p:nvGrpSpPr>
      <p:grpSpPr>
        <a:xfrm>
          <a:off x="0" y="0"/>
          <a:ext cx="0" cy="0"/>
          <a:chOff x="0" y="0"/>
          <a:chExt cx="0" cy="0"/>
        </a:xfrm>
      </p:grpSpPr>
      <p:sp>
        <p:nvSpPr>
          <p:cNvPr id="16" name="Google Shape;16;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19"/>
        <p:cNvGrpSpPr/>
        <p:nvPr/>
      </p:nvGrpSpPr>
      <p:grpSpPr>
        <a:xfrm>
          <a:off x="0" y="0"/>
          <a:ext cx="0" cy="0"/>
          <a:chOff x="0" y="0"/>
          <a:chExt cx="0" cy="0"/>
        </a:xfrm>
      </p:grpSpPr>
      <p:sp>
        <p:nvSpPr>
          <p:cNvPr id="20" name="Google Shape;20;p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2" name="Google Shape;22;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8" name="Google Shape;28;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1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1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1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1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1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4"/>
          <p:cNvSpPr>
            <a:spLocks noGrp="1"/>
          </p:cNvSpPr>
          <p:nvPr>
            <p:ph type="pic" idx="2"/>
          </p:nvPr>
        </p:nvSpPr>
        <p:spPr>
          <a:xfrm>
            <a:off x="1792288" y="612775"/>
            <a:ext cx="5486400" cy="4114800"/>
          </a:xfrm>
          <a:prstGeom prst="rect">
            <a:avLst/>
          </a:prstGeom>
          <a:noFill/>
          <a:ln>
            <a:noFill/>
          </a:ln>
        </p:spPr>
      </p:sp>
      <p:sp>
        <p:nvSpPr>
          <p:cNvPr id="68" name="Google Shape;68;p1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hyperlink" Target="https://www.linkedin.com/company/critical-project/" TargetMode="External"/><Relationship Id="rId8" Type="http://schemas.openxmlformats.org/officeDocument/2006/relationships/image" Target="../media/image6.png"/><Relationship Id="rId7" Type="http://schemas.openxmlformats.org/officeDocument/2006/relationships/hyperlink" Target="https://www.facebook.com/Critical-Project-111638761171724" TargetMode="External"/><Relationship Id="rId6" Type="http://schemas.openxmlformats.org/officeDocument/2006/relationships/image" Target="../media/image5.png"/><Relationship Id="rId5" Type="http://schemas.openxmlformats.org/officeDocument/2006/relationships/hyperlink" Target="https://critical.projectlibrary.eu/en/" TargetMode="External"/><Relationship Id="rId4" Type="http://schemas.openxmlformats.org/officeDocument/2006/relationships/image" Target="../media/image4.jpeg"/><Relationship Id="rId3" Type="http://schemas.openxmlformats.org/officeDocument/2006/relationships/image" Target="../media/image3.png"/><Relationship Id="rId2" Type="http://schemas.openxmlformats.org/officeDocument/2006/relationships/image" Target="../media/image2.png"/><Relationship Id="rId14" Type="http://schemas.openxmlformats.org/officeDocument/2006/relationships/notesSlide" Target="../notesSlides/notesSlide1.xml"/><Relationship Id="rId13" Type="http://schemas.openxmlformats.org/officeDocument/2006/relationships/slideLayout" Target="../slideLayouts/slideLayout1.xml"/><Relationship Id="rId12" Type="http://schemas.openxmlformats.org/officeDocument/2006/relationships/image" Target="../media/image9.png"/><Relationship Id="rId11" Type="http://schemas.openxmlformats.org/officeDocument/2006/relationships/image" Target="../media/image8.jpeg"/><Relationship Id="rId10" Type="http://schemas.openxmlformats.org/officeDocument/2006/relationships/image" Target="../media/image7.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15.pn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9" Type="http://schemas.openxmlformats.org/officeDocument/2006/relationships/hyperlink" Target="http://www.promea.gr/" TargetMode="External"/><Relationship Id="rId8" Type="http://schemas.openxmlformats.org/officeDocument/2006/relationships/hyperlink" Target="http://www.fispe.fr/" TargetMode="External"/><Relationship Id="rId7" Type="http://schemas.openxmlformats.org/officeDocument/2006/relationships/hyperlink" Target="mailto:anastasopoulou@dimitra.gr" TargetMode="External"/><Relationship Id="rId6" Type="http://schemas.openxmlformats.org/officeDocument/2006/relationships/hyperlink" Target="http://www.iekdimitra.gr/" TargetMode="External"/><Relationship Id="rId5" Type="http://schemas.openxmlformats.org/officeDocument/2006/relationships/image" Target="../media/image17.png"/><Relationship Id="rId4" Type="http://schemas.openxmlformats.org/officeDocument/2006/relationships/hyperlink" Target="mailto:Maria.nyberg1@folkuniversitetet.se" TargetMode="External"/><Relationship Id="rId3" Type="http://schemas.openxmlformats.org/officeDocument/2006/relationships/hyperlink" Target="http://www.folkuniversitetet.se/" TargetMode="External"/><Relationship Id="rId2" Type="http://schemas.openxmlformats.org/officeDocument/2006/relationships/image" Target="../media/image16.png"/><Relationship Id="rId19" Type="http://schemas.openxmlformats.org/officeDocument/2006/relationships/notesSlide" Target="../notesSlides/notesSlide4.xml"/><Relationship Id="rId18" Type="http://schemas.openxmlformats.org/officeDocument/2006/relationships/slideLayout" Target="../slideLayouts/slideLayout1.xml"/><Relationship Id="rId17" Type="http://schemas.openxmlformats.org/officeDocument/2006/relationships/image" Target="../media/image9.png"/><Relationship Id="rId16" Type="http://schemas.openxmlformats.org/officeDocument/2006/relationships/image" Target="../media/image1.png"/><Relationship Id="rId15" Type="http://schemas.openxmlformats.org/officeDocument/2006/relationships/image" Target="../media/image22.png"/><Relationship Id="rId14" Type="http://schemas.openxmlformats.org/officeDocument/2006/relationships/image" Target="../media/image21.png"/><Relationship Id="rId13" Type="http://schemas.openxmlformats.org/officeDocument/2006/relationships/image" Target="../media/image20.jpeg"/><Relationship Id="rId12" Type="http://schemas.openxmlformats.org/officeDocument/2006/relationships/image" Target="../media/image19.jpeg"/><Relationship Id="rId11" Type="http://schemas.openxmlformats.org/officeDocument/2006/relationships/image" Target="../media/image18.jpeg"/><Relationship Id="rId10" Type="http://schemas.openxmlformats.org/officeDocument/2006/relationships/hyperlink" Target="mailto:projects@promea.gr" TargetMode="Externa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grpSp>
        <p:nvGrpSpPr>
          <p:cNvPr id="88" name="Google Shape;88;p1"/>
          <p:cNvGrpSpPr/>
          <p:nvPr/>
        </p:nvGrpSpPr>
        <p:grpSpPr>
          <a:xfrm>
            <a:off x="447675" y="1000448"/>
            <a:ext cx="6657975" cy="1586902"/>
            <a:chOff x="0" y="19050"/>
            <a:chExt cx="8877300" cy="2115870"/>
          </a:xfrm>
        </p:grpSpPr>
        <p:sp>
          <p:nvSpPr>
            <p:cNvPr id="89" name="Google Shape;89;p1"/>
            <p:cNvSpPr txBox="1"/>
            <p:nvPr/>
          </p:nvSpPr>
          <p:spPr>
            <a:xfrm>
              <a:off x="0" y="19050"/>
              <a:ext cx="8877300" cy="1169075"/>
            </a:xfrm>
            <a:prstGeom prst="rect">
              <a:avLst/>
            </a:prstGeom>
            <a:noFill/>
            <a:ln>
              <a:noFill/>
            </a:ln>
          </p:spPr>
          <p:txBody>
            <a:bodyPr spcFirstLastPara="1" wrap="square" lIns="0" tIns="0" rIns="0" bIns="0" anchor="t" anchorCtr="0">
              <a:spAutoFit/>
            </a:bodyPr>
            <a:lstStyle/>
            <a:p>
              <a:pPr marL="0" marR="0" lvl="0" indent="0" algn="ctr" rtl="0">
                <a:lnSpc>
                  <a:spcPct val="117000"/>
                </a:lnSpc>
                <a:spcBef>
                  <a:spcPts val="0"/>
                </a:spcBef>
                <a:spcAft>
                  <a:spcPts val="0"/>
                </a:spcAft>
                <a:buClr>
                  <a:srgbClr val="000000"/>
                </a:buClr>
                <a:buSzPts val="5882"/>
                <a:buFont typeface="Arial" panose="020B0604020202020204"/>
                <a:buNone/>
              </a:pPr>
              <a:r>
                <a:rPr lang="en-US" sz="5880" b="1" i="0" u="none" strike="noStrike" cap="none">
                  <a:solidFill>
                    <a:srgbClr val="5150AC"/>
                  </a:solidFill>
                  <a:latin typeface="Oswald" panose="00000500000000000000"/>
                  <a:ea typeface="Oswald" panose="00000500000000000000"/>
                  <a:cs typeface="Oswald" panose="00000500000000000000"/>
                  <a:sym typeface="Oswald" panose="00000500000000000000"/>
                </a:rPr>
                <a:t>Critical</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90" name="Google Shape;90;p1"/>
            <p:cNvSpPr txBox="1"/>
            <p:nvPr/>
          </p:nvSpPr>
          <p:spPr>
            <a:xfrm>
              <a:off x="1136217" y="1378000"/>
              <a:ext cx="6617884" cy="756920"/>
            </a:xfrm>
            <a:prstGeom prst="rect">
              <a:avLst/>
            </a:prstGeom>
            <a:noFill/>
            <a:ln>
              <a:noFill/>
            </a:ln>
          </p:spPr>
          <p:txBody>
            <a:bodyPr spcFirstLastPara="1" wrap="square" lIns="0" tIns="0" rIns="0" bIns="0" anchor="t" anchorCtr="0">
              <a:spAutoFit/>
            </a:bodyPr>
            <a:lstStyle/>
            <a:p>
              <a:pPr marL="0" marR="0" lvl="0" indent="0" algn="ctr" rtl="0">
                <a:lnSpc>
                  <a:spcPct val="132000"/>
                </a:lnSpc>
                <a:spcBef>
                  <a:spcPts val="0"/>
                </a:spcBef>
                <a:spcAft>
                  <a:spcPts val="0"/>
                </a:spcAft>
                <a:buClr>
                  <a:srgbClr val="000000"/>
                </a:buClr>
                <a:buSzPts val="1400"/>
                <a:buFont typeface="Arial" panose="020B0604020202020204"/>
                <a:buNone/>
              </a:pPr>
              <a:r>
                <a:rPr lang="el-GR" spc="59" dirty="0">
                  <a:solidFill>
                    <a:srgbClr val="3D3D3D"/>
                  </a:solidFill>
                  <a:latin typeface="Roboto" panose="02000000000000000000" pitchFamily="2" charset="0"/>
                  <a:ea typeface="Roboto" panose="02000000000000000000" pitchFamily="2" charset="0"/>
                  <a:sym typeface="+mn-ea"/>
                </a:rPr>
                <a:t>Κρίσιμες πληροφορίες για μετανάστες σχετικά με τη γονική μέριμνα για την προώθηση της κοινωνικής ένταξης.</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91" name="Google Shape;91;p1"/>
          <p:cNvGrpSpPr/>
          <p:nvPr/>
        </p:nvGrpSpPr>
        <p:grpSpPr>
          <a:xfrm>
            <a:off x="1" y="-428625"/>
            <a:ext cx="7556500" cy="816356"/>
            <a:chOff x="0" y="0"/>
            <a:chExt cx="11544300" cy="1088475"/>
          </a:xfrm>
        </p:grpSpPr>
        <p:pic>
          <p:nvPicPr>
            <p:cNvPr id="92" name="Google Shape;92;p1"/>
            <p:cNvPicPr preferRelativeResize="0"/>
            <p:nvPr/>
          </p:nvPicPr>
          <p:blipFill rotWithShape="1">
            <a:blip r:embed="rId1"/>
            <a:srcRect t="45285" b="45285"/>
            <a:stretch>
              <a:fillRect/>
            </a:stretch>
          </p:blipFill>
          <p:spPr>
            <a:xfrm>
              <a:off x="0" y="0"/>
              <a:ext cx="11544300" cy="1088475"/>
            </a:xfrm>
            <a:prstGeom prst="rect">
              <a:avLst/>
            </a:prstGeom>
            <a:noFill/>
            <a:ln>
              <a:noFill/>
            </a:ln>
          </p:spPr>
        </p:pic>
        <p:sp>
          <p:nvSpPr>
            <p:cNvPr id="93" name="Google Shape;93;p1"/>
            <p:cNvSpPr txBox="1"/>
            <p:nvPr/>
          </p:nvSpPr>
          <p:spPr>
            <a:xfrm>
              <a:off x="2464450" y="700558"/>
              <a:ext cx="6617884" cy="274320"/>
            </a:xfrm>
            <a:prstGeom prst="rect">
              <a:avLst/>
            </a:prstGeom>
            <a:solidFill>
              <a:srgbClr val="534CAC"/>
            </a:solidFill>
            <a:ln>
              <a:noFill/>
            </a:ln>
          </p:spPr>
          <p:txBody>
            <a:bodyPr spcFirstLastPara="1" wrap="square" lIns="0" tIns="0" rIns="0" bIns="0" anchor="t" anchorCtr="0">
              <a:spAutoFit/>
            </a:bodyPr>
            <a:lstStyle/>
            <a:p>
              <a:pPr marL="0" marR="0" lvl="0" indent="0" algn="ctr" rtl="0">
                <a:lnSpc>
                  <a:spcPct val="154000"/>
                </a:lnSpc>
                <a:spcBef>
                  <a:spcPts val="0"/>
                </a:spcBef>
                <a:spcAft>
                  <a:spcPts val="0"/>
                </a:spcAft>
                <a:buClr>
                  <a:srgbClr val="000000"/>
                </a:buClr>
                <a:buSzPts val="871"/>
                <a:buFont typeface="Arial" panose="020B0604020202020204"/>
                <a:buNone/>
              </a:pPr>
              <a:r>
                <a:rPr lang="el-GR" altLang="en-US" sz="870" dirty="0">
                  <a:solidFill>
                    <a:srgbClr val="FFFFFF"/>
                  </a:solidFill>
                  <a:latin typeface="Montserrat Light" panose="00000400000000000000"/>
                  <a:ea typeface="Montserrat Light" panose="00000400000000000000"/>
                  <a:cs typeface="Montserrat Light" panose="00000400000000000000"/>
                  <a:sym typeface="Montserrat Light" panose="00000400000000000000"/>
                </a:rPr>
                <a:t>ΙΟΥΛΙΟΣ</a:t>
              </a:r>
              <a:r>
                <a:rPr lang="en-US" sz="870" dirty="0">
                  <a:solidFill>
                    <a:srgbClr val="FFFFFF"/>
                  </a:solidFill>
                  <a:latin typeface="Montserrat Light" panose="00000400000000000000"/>
                  <a:ea typeface="Montserrat Light" panose="00000400000000000000"/>
                  <a:cs typeface="Montserrat Light" panose="00000400000000000000"/>
                  <a:sym typeface="Montserrat Light" panose="00000400000000000000"/>
                </a:rPr>
                <a:t> </a:t>
              </a:r>
              <a:r>
                <a:rPr lang="en-US" sz="870" b="0" i="0" u="none" strike="noStrike" cap="none" dirty="0">
                  <a:solidFill>
                    <a:srgbClr val="FFFFFF"/>
                  </a:solidFill>
                  <a:latin typeface="Montserrat Light" panose="00000400000000000000"/>
                  <a:ea typeface="Montserrat Light" panose="00000400000000000000"/>
                  <a:cs typeface="Montserrat Light" panose="00000400000000000000"/>
                  <a:sym typeface="Montserrat Light" panose="00000400000000000000"/>
                </a:rPr>
                <a:t> </a:t>
              </a:r>
              <a:r>
                <a:rPr lang="el-GR" altLang="en-US" sz="870" b="0" i="0" u="none" strike="noStrike" cap="none" dirty="0">
                  <a:solidFill>
                    <a:srgbClr val="FFFFFF"/>
                  </a:solidFill>
                  <a:latin typeface="Montserrat Light" panose="00000400000000000000"/>
                  <a:ea typeface="Montserrat Light" panose="00000400000000000000"/>
                  <a:cs typeface="Montserrat Light" panose="00000400000000000000"/>
                  <a:sym typeface="Montserrat Light" panose="00000400000000000000"/>
                </a:rPr>
                <a:t>2023</a:t>
              </a:r>
              <a:r>
                <a:rPr lang="en-US" sz="870" b="0" i="0" u="none" strike="noStrike" cap="none" dirty="0">
                  <a:solidFill>
                    <a:srgbClr val="FFFFFF"/>
                  </a:solidFill>
                  <a:latin typeface="Montserrat Light" panose="00000400000000000000"/>
                  <a:ea typeface="Montserrat Light" panose="00000400000000000000"/>
                  <a:cs typeface="Montserrat Light" panose="00000400000000000000"/>
                  <a:sym typeface="Montserrat Light" panose="00000400000000000000"/>
                </a:rPr>
                <a:t>| </a:t>
              </a:r>
              <a:r>
                <a:rPr lang="el-GR" altLang="en-US" sz="870" b="0" i="0" u="none" strike="noStrike" cap="none" dirty="0">
                  <a:solidFill>
                    <a:srgbClr val="FFFFFF"/>
                  </a:solidFill>
                  <a:latin typeface="Montserrat Light" panose="00000400000000000000"/>
                  <a:ea typeface="Montserrat Light" panose="00000400000000000000"/>
                  <a:cs typeface="Montserrat Light" panose="00000400000000000000"/>
                  <a:sym typeface="Montserrat Light" panose="00000400000000000000"/>
                </a:rPr>
                <a:t>ΕΝΗΜΕΡΩΤΙΚΟ ΔΕΛΤΙΟ</a:t>
              </a:r>
              <a:r>
                <a:rPr lang="en-US" sz="870" b="0" i="0" u="none" strike="noStrike" cap="none" dirty="0">
                  <a:solidFill>
                    <a:srgbClr val="FFFFFF"/>
                  </a:solidFill>
                  <a:latin typeface="Montserrat Light" panose="00000400000000000000"/>
                  <a:ea typeface="Montserrat Light" panose="00000400000000000000"/>
                  <a:cs typeface="Montserrat Light" panose="00000400000000000000"/>
                  <a:sym typeface="Montserrat Light" panose="00000400000000000000"/>
                </a:rPr>
                <a:t> 04</a:t>
              </a:r>
              <a:endParaRPr dirty="0"/>
            </a:p>
          </p:txBody>
        </p:sp>
      </p:grpSp>
      <p:pic>
        <p:nvPicPr>
          <p:cNvPr id="94" name="Google Shape;94;p1"/>
          <p:cNvPicPr preferRelativeResize="0"/>
          <p:nvPr/>
        </p:nvPicPr>
        <p:blipFill rotWithShape="1">
          <a:blip r:embed="rId2"/>
          <a:srcRect/>
          <a:stretch>
            <a:fillRect/>
          </a:stretch>
        </p:blipFill>
        <p:spPr>
          <a:xfrm>
            <a:off x="470516" y="2672992"/>
            <a:ext cx="6654734" cy="61833"/>
          </a:xfrm>
          <a:prstGeom prst="rect">
            <a:avLst/>
          </a:prstGeom>
          <a:noFill/>
          <a:ln>
            <a:noFill/>
          </a:ln>
        </p:spPr>
      </p:pic>
      <p:grpSp>
        <p:nvGrpSpPr>
          <p:cNvPr id="95" name="Google Shape;95;p1"/>
          <p:cNvGrpSpPr/>
          <p:nvPr/>
        </p:nvGrpSpPr>
        <p:grpSpPr>
          <a:xfrm>
            <a:off x="273050" y="5011655"/>
            <a:ext cx="4866420" cy="3480200"/>
            <a:chOff x="-232833" y="-363601"/>
            <a:chExt cx="6488560" cy="3480005"/>
          </a:xfrm>
        </p:grpSpPr>
        <p:sp>
          <p:nvSpPr>
            <p:cNvPr id="96" name="Google Shape;96;p1"/>
            <p:cNvSpPr txBox="1"/>
            <p:nvPr/>
          </p:nvSpPr>
          <p:spPr>
            <a:xfrm>
              <a:off x="-232833" y="-363601"/>
              <a:ext cx="6299100" cy="974035"/>
            </a:xfrm>
            <a:prstGeom prst="rect">
              <a:avLst/>
            </a:prstGeom>
            <a:noFill/>
            <a:ln>
              <a:noFill/>
            </a:ln>
          </p:spPr>
          <p:txBody>
            <a:bodyPr spcFirstLastPara="1" wrap="square" lIns="0" tIns="0" rIns="0" bIns="0" anchor="t" anchorCtr="0">
              <a:spAutoFit/>
            </a:bodyPr>
            <a:lstStyle/>
            <a:p>
              <a:pPr marL="0" marR="0" lvl="0" algn="ctr" rtl="0">
                <a:lnSpc>
                  <a:spcPct val="132000"/>
                </a:lnSpc>
                <a:spcBef>
                  <a:spcPts val="0"/>
                </a:spcBef>
                <a:spcAft>
                  <a:spcPts val="0"/>
                </a:spcAft>
                <a:buClr>
                  <a:srgbClr val="000000"/>
                </a:buClr>
                <a:buSzPts val="2396"/>
                <a:buFont typeface="Arial" panose="020B0604020202020204"/>
                <a:buNone/>
              </a:pPr>
              <a:r>
                <a:rPr lang="el-GR" altLang="en-US" sz="2395" b="1" i="0" u="none" strike="noStrike" cap="none" dirty="0">
                  <a:solidFill>
                    <a:srgbClr val="3D3D3D"/>
                  </a:solidFill>
                  <a:latin typeface="Arial Narrow" panose="020B0606020202030204" charset="0"/>
                  <a:ea typeface="Oswald" panose="00000500000000000000"/>
                  <a:cs typeface="Arial Narrow" panose="020B0606020202030204" charset="0"/>
                  <a:sym typeface="Oswald" panose="00000500000000000000"/>
                </a:rPr>
                <a:t>4η</a:t>
              </a:r>
              <a:r>
                <a:rPr lang="el-GR" altLang="en-US" sz="2395" b="1" i="0" u="none" strike="noStrike" cap="none" dirty="0">
                  <a:solidFill>
                    <a:srgbClr val="3D3D3D"/>
                  </a:solidFill>
                  <a:latin typeface="Arial Narrow" panose="020B0606020202030204" charset="0"/>
                  <a:ea typeface="Oswald" panose="00000500000000000000"/>
                  <a:cs typeface="Arial Narrow" panose="020B0606020202030204" charset="0"/>
                  <a:sym typeface="Oswald" panose="00000500000000000000"/>
                </a:rPr>
                <a:t> ΕΚΔΟΣΗ ΤΟΥ “CRITICAL” ΕΝΗΜΕΡΩΤΙΚΟΥ ΔΕΛΤΙΟΥ</a:t>
              </a:r>
              <a:endParaRPr lang="el-GR" altLang="en-US" sz="2395" b="1" i="0" u="none" strike="noStrike" cap="none" dirty="0">
                <a:solidFill>
                  <a:srgbClr val="3D3D3D"/>
                </a:solidFill>
                <a:latin typeface="Arial Narrow" panose="020B0606020202030204" charset="0"/>
                <a:ea typeface="Oswald" panose="00000500000000000000"/>
                <a:cs typeface="Arial Narrow" panose="020B0606020202030204" charset="0"/>
                <a:sym typeface="Oswald" panose="00000500000000000000"/>
              </a:endParaRPr>
            </a:p>
          </p:txBody>
        </p:sp>
        <p:sp>
          <p:nvSpPr>
            <p:cNvPr id="97" name="Google Shape;97;p1"/>
            <p:cNvSpPr txBox="1"/>
            <p:nvPr/>
          </p:nvSpPr>
          <p:spPr>
            <a:xfrm>
              <a:off x="-131233" y="1419144"/>
              <a:ext cx="6096000" cy="1697260"/>
            </a:xfrm>
            <a:prstGeom prst="rect">
              <a:avLst/>
            </a:prstGeom>
            <a:noFill/>
            <a:ln>
              <a:noFill/>
            </a:ln>
          </p:spPr>
          <p:txBody>
            <a:bodyPr spcFirstLastPara="1" wrap="square" lIns="0" tIns="0" rIns="0" bIns="0" anchor="t" anchorCtr="0">
              <a:spAutoFit/>
            </a:bodyPr>
            <a:lstStyle/>
            <a:p>
              <a:pPr marL="0" marR="0" lvl="0" algn="just" rtl="0">
                <a:lnSpc>
                  <a:spcPct val="115000"/>
                </a:lnSpc>
                <a:spcBef>
                  <a:spcPts val="0"/>
                </a:spcBef>
                <a:spcAft>
                  <a:spcPts val="0"/>
                </a:spcAft>
                <a:buClr>
                  <a:srgbClr val="000000"/>
                </a:buClr>
                <a:buSzPts val="1200"/>
                <a:buFont typeface="Arial" panose="020B0604020202020204"/>
                <a:buNone/>
              </a:pPr>
              <a:r>
                <a:rPr lang="el-GR" sz="1200" b="0" i="0" u="none" strike="noStrike" cap="none" spc="44" dirty="0">
                  <a:solidFill>
                    <a:srgbClr val="3D3D3D"/>
                  </a:solidFill>
                  <a:latin typeface="Roboto" panose="02000000000000000000" pitchFamily="2" charset="0"/>
                  <a:ea typeface="Roboto" panose="02000000000000000000" pitchFamily="2" charset="0"/>
                  <a:sym typeface="Roboto" panose="02000000000000000000"/>
                </a:rPr>
                <a:t>Σχετικά με το έργο:</a:t>
              </a:r>
              <a:endParaRPr lang="el-GR" sz="1200" b="0" i="0" u="none" strike="noStrike" cap="none" spc="44" dirty="0">
                <a:solidFill>
                  <a:srgbClr val="3D3D3D"/>
                </a:solidFill>
                <a:latin typeface="Roboto" panose="02000000000000000000" pitchFamily="2" charset="0"/>
                <a:ea typeface="Roboto" panose="02000000000000000000" pitchFamily="2" charset="0"/>
                <a:sym typeface="Roboto" panose="02000000000000000000"/>
              </a:endParaRPr>
            </a:p>
            <a:p>
              <a:pPr marL="0" marR="0" lvl="0" indent="0" algn="just" rtl="0">
                <a:lnSpc>
                  <a:spcPct val="115000"/>
                </a:lnSpc>
                <a:spcBef>
                  <a:spcPts val="0"/>
                </a:spcBef>
                <a:spcAft>
                  <a:spcPts val="0"/>
                </a:spcAft>
                <a:buClr>
                  <a:srgbClr val="000000"/>
                </a:buClr>
                <a:buSzPts val="1200"/>
                <a:buFont typeface="Arial" panose="020B0604020202020204"/>
                <a:buNone/>
              </a:pPr>
              <a:r>
                <a:rPr lang="el-GR" sz="1200" spc="44" dirty="0">
                  <a:solidFill>
                    <a:srgbClr val="3D3D3D"/>
                  </a:solidFill>
                  <a:latin typeface="Roboto" panose="02000000000000000000" pitchFamily="2" charset="0"/>
                  <a:ea typeface="Roboto" panose="02000000000000000000" pitchFamily="2" charset="0"/>
                  <a:sym typeface="+mn-ea"/>
                </a:rPr>
                <a:t>Το CRITICAL είναι ένα έργο στρατηγικής εταιρικής σχέσης </a:t>
              </a:r>
              <a:r>
                <a:rPr lang="el-GR" sz="1200" spc="44" dirty="0" err="1">
                  <a:solidFill>
                    <a:srgbClr val="3D3D3D"/>
                  </a:solidFill>
                  <a:latin typeface="Roboto" panose="02000000000000000000" pitchFamily="2" charset="0"/>
                  <a:ea typeface="Roboto" panose="02000000000000000000" pitchFamily="2" charset="0"/>
                  <a:sym typeface="+mn-ea"/>
                </a:rPr>
                <a:t>Erasmus</a:t>
              </a:r>
              <a:r>
                <a:rPr lang="el-GR" sz="1200" spc="44" dirty="0">
                  <a:solidFill>
                    <a:srgbClr val="3D3D3D"/>
                  </a:solidFill>
                  <a:latin typeface="Roboto" panose="02000000000000000000" pitchFamily="2" charset="0"/>
                  <a:ea typeface="Roboto" panose="02000000000000000000" pitchFamily="2" charset="0"/>
                  <a:sym typeface="+mn-ea"/>
                </a:rPr>
                <a:t>+ διάρκειας 35 μηνών, το οποίο αποσκοπεί στην ανάπτυξη εκπαιδευτικού υλικού που μπορεί να χρησιμοποιηθεί για να βοηθήσει τους μετανάστες και τους πρόσφυγες να κατανοήσουν τις διαφορετικές απόψεις και προοπτικές σχετικά με τη γονική μέριμνα και την υγεία στη χώρα υποδοχής.</a:t>
              </a:r>
              <a:endParaRPr lang="el-GR" sz="1200" spc="44" dirty="0">
                <a:solidFill>
                  <a:srgbClr val="3D3D3D"/>
                </a:solidFill>
                <a:latin typeface="Roboto" panose="02000000000000000000" pitchFamily="2" charset="0"/>
                <a:ea typeface="Roboto" panose="02000000000000000000" pitchFamily="2" charset="0"/>
              </a:endParaRPr>
            </a:p>
            <a:p>
              <a:pPr marL="0" marR="0" lvl="0" indent="0" algn="just" rtl="0">
                <a:lnSpc>
                  <a:spcPct val="115000"/>
                </a:lnSpc>
                <a:spcBef>
                  <a:spcPts val="0"/>
                </a:spcBef>
                <a:spcAft>
                  <a:spcPts val="0"/>
                </a:spcAft>
                <a:buClr>
                  <a:srgbClr val="000000"/>
                </a:buClr>
                <a:buSzPts val="1200"/>
                <a:buFont typeface="Arial" panose="020B0604020202020204"/>
                <a:buNone/>
              </a:pPr>
              <a:endParaRPr sz="1200" b="0" i="0" u="none" strike="noStrike" cap="none" dirty="0">
                <a:solidFill>
                  <a:srgbClr val="3D3D3D"/>
                </a:solidFill>
                <a:latin typeface="Roboto" panose="02000000000000000000"/>
                <a:ea typeface="Roboto" panose="02000000000000000000"/>
                <a:cs typeface="Roboto" panose="02000000000000000000"/>
                <a:sym typeface="Roboto" panose="02000000000000000000"/>
              </a:endParaRPr>
            </a:p>
          </p:txBody>
        </p:sp>
        <p:sp>
          <p:nvSpPr>
            <p:cNvPr id="98" name="Google Shape;98;p1"/>
            <p:cNvSpPr txBox="1"/>
            <p:nvPr/>
          </p:nvSpPr>
          <p:spPr>
            <a:xfrm>
              <a:off x="-43373" y="588751"/>
              <a:ext cx="6299100" cy="284464"/>
            </a:xfrm>
            <a:prstGeom prst="rect">
              <a:avLst/>
            </a:prstGeom>
            <a:noFill/>
            <a:ln>
              <a:noFill/>
            </a:ln>
          </p:spPr>
          <p:txBody>
            <a:bodyPr spcFirstLastPara="1" wrap="square" lIns="0" tIns="0" rIns="0" bIns="0" anchor="t" anchorCtr="0">
              <a:spAutoFit/>
            </a:bodyPr>
            <a:lstStyle/>
            <a:p>
              <a:pPr marL="0" marR="0" lvl="0" algn="l" rtl="0">
                <a:lnSpc>
                  <a:spcPct val="185000"/>
                </a:lnSpc>
                <a:spcBef>
                  <a:spcPts val="0"/>
                </a:spcBef>
                <a:spcAft>
                  <a:spcPts val="0"/>
                </a:spcAft>
                <a:buClr>
                  <a:srgbClr val="000000"/>
                </a:buClr>
                <a:buSzPts val="1000"/>
                <a:buFont typeface="Arial" panose="020B0604020202020204"/>
                <a:buNone/>
              </a:pPr>
              <a:r>
                <a:rPr lang="en-US" sz="1000" b="0" i="1" u="none" strike="noStrike" cap="none" dirty="0" err="1">
                  <a:solidFill>
                    <a:schemeClr val="bg1">
                      <a:lumMod val="75000"/>
                    </a:schemeClr>
                  </a:solidFill>
                  <a:latin typeface="Montserrat Light" panose="00000400000000000000"/>
                  <a:ea typeface="Montserrat Light" panose="00000400000000000000"/>
                  <a:cs typeface="Montserrat Light" panose="00000400000000000000"/>
                  <a:sym typeface="Montserrat Light" panose="00000400000000000000"/>
                </a:rPr>
                <a:t>Ετοιμάστηκε από</a:t>
              </a:r>
              <a:r>
                <a:rPr lang="el-GR" altLang="en-US" sz="1000" b="0" i="1" u="none" strike="noStrike" cap="none" dirty="0" err="1">
                  <a:solidFill>
                    <a:schemeClr val="bg1">
                      <a:lumMod val="75000"/>
                    </a:schemeClr>
                  </a:solidFill>
                  <a:latin typeface="Montserrat Light" panose="00000400000000000000"/>
                  <a:ea typeface="Montserrat Light" panose="00000400000000000000"/>
                  <a:cs typeface="Montserrat Light" panose="00000400000000000000"/>
                  <a:sym typeface="Montserrat Light" panose="00000400000000000000"/>
                </a:rPr>
                <a:t> το </a:t>
              </a:r>
              <a:r>
                <a:rPr lang="en-US" altLang="en-US" sz="1000" b="0" i="1" u="none" strike="noStrike" cap="none" dirty="0" err="1">
                  <a:solidFill>
                    <a:schemeClr val="bg1">
                      <a:lumMod val="75000"/>
                    </a:schemeClr>
                  </a:solidFill>
                  <a:latin typeface="Montserrat Light" panose="00000400000000000000"/>
                  <a:ea typeface="Montserrat Light" panose="00000400000000000000"/>
                  <a:cs typeface="Montserrat Light" panose="00000400000000000000"/>
                  <a:sym typeface="Montserrat Light" panose="00000400000000000000"/>
                </a:rPr>
                <a:t>Folkuniversitetet</a:t>
              </a:r>
              <a:r>
                <a:rPr lang="en-US" sz="1000" b="0" i="1" u="none" strike="noStrike" cap="none" dirty="0" err="1">
                  <a:solidFill>
                    <a:schemeClr val="bg1">
                      <a:lumMod val="75000"/>
                    </a:schemeClr>
                  </a:solidFill>
                  <a:latin typeface="Montserrat Light" panose="00000400000000000000"/>
                  <a:ea typeface="Montserrat Light" panose="00000400000000000000"/>
                  <a:cs typeface="Montserrat Light" panose="00000400000000000000"/>
                  <a:sym typeface="Montserrat Light" panose="00000400000000000000"/>
                </a:rPr>
                <a:t> </a:t>
              </a:r>
              <a:r>
                <a:rPr lang="en-US" sz="1000" i="1" dirty="0" err="1">
                  <a:solidFill>
                    <a:schemeClr val="bg1">
                      <a:lumMod val="75000"/>
                    </a:schemeClr>
                  </a:solidFill>
                  <a:latin typeface="Montserrat Light" panose="00000400000000000000"/>
                  <a:ea typeface="Montserrat Light" panose="00000400000000000000"/>
                  <a:cs typeface="Montserrat Light" panose="00000400000000000000"/>
                  <a:sym typeface="Montserrat Light" panose="00000400000000000000"/>
                </a:rPr>
                <a:t> Σουηδία με πληροφορίες από το DIMITRA</a:t>
              </a:r>
              <a:endParaRPr lang="el-GR" sz="1000" b="0" i="1" u="none" strike="noStrike" cap="none" dirty="0" err="1">
                <a:solidFill>
                  <a:schemeClr val="bg1">
                    <a:lumMod val="75000"/>
                  </a:schemeClr>
                </a:solidFill>
                <a:latin typeface="Montserrat Light" panose="00000400000000000000"/>
                <a:ea typeface="Montserrat Light" panose="00000400000000000000"/>
                <a:cs typeface="Montserrat Light" panose="00000400000000000000"/>
                <a:sym typeface="Montserrat Light" panose="00000400000000000000"/>
              </a:endParaRPr>
            </a:p>
          </p:txBody>
        </p:sp>
      </p:grpSp>
      <p:pic>
        <p:nvPicPr>
          <p:cNvPr id="99" name="Google Shape;99;p1"/>
          <p:cNvPicPr preferRelativeResize="0"/>
          <p:nvPr/>
        </p:nvPicPr>
        <p:blipFill rotWithShape="1">
          <a:blip r:embed="rId3"/>
          <a:srcRect/>
          <a:stretch>
            <a:fillRect/>
          </a:stretch>
        </p:blipFill>
        <p:spPr>
          <a:xfrm>
            <a:off x="5139545" y="4510478"/>
            <a:ext cx="2064776" cy="4452099"/>
          </a:xfrm>
          <a:prstGeom prst="rect">
            <a:avLst/>
          </a:prstGeom>
          <a:noFill/>
          <a:ln>
            <a:noFill/>
          </a:ln>
        </p:spPr>
      </p:pic>
      <p:grpSp>
        <p:nvGrpSpPr>
          <p:cNvPr id="100" name="Google Shape;100;p1"/>
          <p:cNvGrpSpPr/>
          <p:nvPr/>
        </p:nvGrpSpPr>
        <p:grpSpPr>
          <a:xfrm>
            <a:off x="5273175" y="4782827"/>
            <a:ext cx="1668780" cy="1025627"/>
            <a:chOff x="-34626" y="-1565931"/>
            <a:chExt cx="2225041" cy="1367503"/>
          </a:xfrm>
        </p:grpSpPr>
        <p:sp>
          <p:nvSpPr>
            <p:cNvPr id="101" name="Google Shape;101;p1"/>
            <p:cNvSpPr txBox="1"/>
            <p:nvPr/>
          </p:nvSpPr>
          <p:spPr>
            <a:xfrm>
              <a:off x="-34626" y="-1565931"/>
              <a:ext cx="2225041" cy="900854"/>
            </a:xfrm>
            <a:prstGeom prst="rect">
              <a:avLst/>
            </a:prstGeom>
            <a:noFill/>
            <a:ln>
              <a:noFill/>
            </a:ln>
          </p:spPr>
          <p:txBody>
            <a:bodyPr spcFirstLastPara="1" wrap="square" lIns="0" tIns="0" rIns="0" bIns="0" anchor="t" anchorCtr="0">
              <a:spAutoFit/>
            </a:bodyPr>
            <a:lstStyle/>
            <a:p>
              <a:pPr marL="0" marR="0" lvl="0" indent="0" algn="l" rtl="0">
                <a:lnSpc>
                  <a:spcPct val="134000"/>
                </a:lnSpc>
                <a:spcBef>
                  <a:spcPts val="0"/>
                </a:spcBef>
                <a:spcAft>
                  <a:spcPts val="0"/>
                </a:spcAft>
                <a:buClr>
                  <a:srgbClr val="000000"/>
                </a:buClr>
                <a:buSzPts val="1634"/>
                <a:buFont typeface="Arial" panose="020B0604020202020204"/>
                <a:buNone/>
              </a:pPr>
              <a:r>
                <a:rPr lang="el-GR" sz="1635" b="1" spc="32" dirty="0">
                  <a:solidFill>
                    <a:srgbClr val="FFFFFF"/>
                  </a:solidFill>
                  <a:sym typeface="+mn-ea"/>
                </a:rPr>
                <a:t>ΑΡΙΘΜΟΣ ΣΥΜΒΑΣΗΣ</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2" name="Google Shape;102;p1"/>
            <p:cNvSpPr txBox="1"/>
            <p:nvPr/>
          </p:nvSpPr>
          <p:spPr>
            <a:xfrm>
              <a:off x="-34626" y="-776792"/>
              <a:ext cx="2225040" cy="578364"/>
            </a:xfrm>
            <a:prstGeom prst="rect">
              <a:avLst/>
            </a:prstGeom>
            <a:noFill/>
            <a:ln>
              <a:noFill/>
            </a:ln>
          </p:spPr>
          <p:txBody>
            <a:bodyPr spcFirstLastPara="1" wrap="square" lIns="0" tIns="0" rIns="0" bIns="0" anchor="t" anchorCtr="0">
              <a:spAutoFit/>
            </a:bodyPr>
            <a:lstStyle/>
            <a:p>
              <a:pPr marL="0" marR="0" lvl="0" indent="0" algn="l" rtl="0">
                <a:lnSpc>
                  <a:spcPct val="154000"/>
                </a:lnSpc>
                <a:spcBef>
                  <a:spcPts val="0"/>
                </a:spcBef>
                <a:spcAft>
                  <a:spcPts val="0"/>
                </a:spcAft>
                <a:buClr>
                  <a:srgbClr val="000000"/>
                </a:buClr>
                <a:buSzPts val="1198"/>
                <a:buFont typeface="Arial" panose="020B0604020202020204"/>
                <a:buNone/>
              </a:pPr>
              <a:r>
                <a:rPr lang="en-US" sz="1200" b="0" i="0" u="none" strike="noStrike" cap="none">
                  <a:solidFill>
                    <a:srgbClr val="FFFFFF"/>
                  </a:solidFill>
                  <a:latin typeface="Montserrat Light" panose="00000400000000000000"/>
                  <a:ea typeface="Montserrat Light" panose="00000400000000000000"/>
                  <a:cs typeface="Montserrat Light" panose="00000400000000000000"/>
                  <a:sym typeface="Montserrat Light" panose="00000400000000000000"/>
                </a:rPr>
                <a:t>2020-1-SE01-KA204-077912</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03" name="Google Shape;103;p1"/>
          <p:cNvGrpSpPr/>
          <p:nvPr/>
        </p:nvGrpSpPr>
        <p:grpSpPr>
          <a:xfrm>
            <a:off x="5273175" y="6543315"/>
            <a:ext cx="1668780" cy="487636"/>
            <a:chOff x="-281703" y="-2453868"/>
            <a:chExt cx="2225040" cy="650182"/>
          </a:xfrm>
        </p:grpSpPr>
        <p:sp>
          <p:nvSpPr>
            <p:cNvPr id="104" name="Google Shape;104;p1"/>
            <p:cNvSpPr txBox="1"/>
            <p:nvPr/>
          </p:nvSpPr>
          <p:spPr>
            <a:xfrm>
              <a:off x="-281703" y="-2453868"/>
              <a:ext cx="2225040" cy="450427"/>
            </a:xfrm>
            <a:prstGeom prst="rect">
              <a:avLst/>
            </a:prstGeom>
            <a:noFill/>
            <a:ln>
              <a:noFill/>
            </a:ln>
          </p:spPr>
          <p:txBody>
            <a:bodyPr spcFirstLastPara="1" wrap="square" lIns="0" tIns="0" rIns="0" bIns="0" anchor="t" anchorCtr="0">
              <a:spAutoFit/>
            </a:bodyPr>
            <a:lstStyle/>
            <a:p>
              <a:pPr marL="0" marR="0" lvl="0" indent="0" algn="l" rtl="0">
                <a:lnSpc>
                  <a:spcPct val="134000"/>
                </a:lnSpc>
                <a:spcBef>
                  <a:spcPts val="0"/>
                </a:spcBef>
                <a:spcAft>
                  <a:spcPts val="0"/>
                </a:spcAft>
                <a:buClr>
                  <a:srgbClr val="000000"/>
                </a:buClr>
                <a:buSzPts val="1634"/>
                <a:buFont typeface="Arial" panose="020B0604020202020204"/>
                <a:buNone/>
              </a:pPr>
              <a:r>
                <a:rPr lang="el-GR" sz="1635" b="1" i="0" u="none" strike="noStrike" cap="none" spc="32" dirty="0">
                  <a:solidFill>
                    <a:srgbClr val="FFFFFF"/>
                  </a:solidFill>
                  <a:latin typeface="Arial" panose="020B0604020202020204"/>
                  <a:ea typeface="Arial" panose="020B0604020202020204"/>
                  <a:cs typeface="Arial" panose="020B0604020202020204"/>
                  <a:sym typeface="Arial" panose="020B0604020202020204"/>
                </a:rPr>
                <a:t>ΔΙΑΡΚΕΙΑ</a:t>
              </a:r>
              <a:endParaRPr lang="el-G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5" name="Google Shape;105;p1"/>
            <p:cNvSpPr txBox="1"/>
            <p:nvPr/>
          </p:nvSpPr>
          <p:spPr>
            <a:xfrm>
              <a:off x="-281703" y="-2077593"/>
              <a:ext cx="2225040" cy="273907"/>
            </a:xfrm>
            <a:prstGeom prst="rect">
              <a:avLst/>
            </a:prstGeom>
            <a:noFill/>
            <a:ln>
              <a:noFill/>
            </a:ln>
          </p:spPr>
          <p:txBody>
            <a:bodyPr spcFirstLastPara="1" wrap="square" lIns="0" tIns="0" rIns="0" bIns="0" anchor="t" anchorCtr="0">
              <a:spAutoFit/>
            </a:bodyPr>
            <a:lstStyle/>
            <a:p>
              <a:pPr marL="0" marR="0" lvl="0" indent="0" algn="l" rtl="0">
                <a:lnSpc>
                  <a:spcPct val="154000"/>
                </a:lnSpc>
                <a:spcBef>
                  <a:spcPts val="0"/>
                </a:spcBef>
                <a:spcAft>
                  <a:spcPts val="0"/>
                </a:spcAft>
                <a:buClr>
                  <a:srgbClr val="000000"/>
                </a:buClr>
                <a:buSzPts val="1198"/>
                <a:buFont typeface="Arial" panose="020B0604020202020204"/>
                <a:buNone/>
              </a:pPr>
              <a:r>
                <a:rPr lang="en-US" sz="1200" b="0" i="0" u="none" strike="noStrike" cap="none">
                  <a:solidFill>
                    <a:srgbClr val="FFFFFF"/>
                  </a:solidFill>
                  <a:latin typeface="Montserrat Light" panose="00000400000000000000"/>
                  <a:ea typeface="Montserrat Light" panose="00000400000000000000"/>
                  <a:cs typeface="Montserrat Light" panose="00000400000000000000"/>
                  <a:sym typeface="Montserrat Light" panose="00000400000000000000"/>
                </a:rPr>
                <a:t>35 Months</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grpSp>
        <p:nvGrpSpPr>
          <p:cNvPr id="106" name="Google Shape;106;p1"/>
          <p:cNvGrpSpPr/>
          <p:nvPr/>
        </p:nvGrpSpPr>
        <p:grpSpPr>
          <a:xfrm>
            <a:off x="5273175" y="5924361"/>
            <a:ext cx="1668780" cy="504912"/>
            <a:chOff x="-34625" y="-1797817"/>
            <a:chExt cx="2225040" cy="673216"/>
          </a:xfrm>
        </p:grpSpPr>
        <p:sp>
          <p:nvSpPr>
            <p:cNvPr id="107" name="Google Shape;107;p1"/>
            <p:cNvSpPr txBox="1"/>
            <p:nvPr/>
          </p:nvSpPr>
          <p:spPr>
            <a:xfrm>
              <a:off x="-34625" y="-1797817"/>
              <a:ext cx="2225040" cy="450427"/>
            </a:xfrm>
            <a:prstGeom prst="rect">
              <a:avLst/>
            </a:prstGeom>
            <a:noFill/>
            <a:ln>
              <a:noFill/>
            </a:ln>
          </p:spPr>
          <p:txBody>
            <a:bodyPr spcFirstLastPara="1" wrap="square" lIns="0" tIns="0" rIns="0" bIns="0" anchor="t" anchorCtr="0">
              <a:spAutoFit/>
            </a:bodyPr>
            <a:lstStyle/>
            <a:p>
              <a:pPr marL="0" marR="0" lvl="0" indent="0" algn="l" rtl="0">
                <a:lnSpc>
                  <a:spcPct val="134000"/>
                </a:lnSpc>
                <a:spcBef>
                  <a:spcPts val="0"/>
                </a:spcBef>
                <a:spcAft>
                  <a:spcPts val="0"/>
                </a:spcAft>
                <a:buClr>
                  <a:srgbClr val="000000"/>
                </a:buClr>
                <a:buSzPts val="1634"/>
                <a:buFont typeface="Arial" panose="020B0604020202020204"/>
                <a:buNone/>
              </a:pPr>
              <a:r>
                <a:rPr lang="el-GR" sz="1635" b="1" i="0" u="none" strike="noStrike" cap="none" spc="32" dirty="0">
                  <a:solidFill>
                    <a:srgbClr val="FFFFFF"/>
                  </a:solidFill>
                  <a:latin typeface="Arial" panose="020B0604020202020204"/>
                  <a:ea typeface="Arial" panose="020B0604020202020204"/>
                  <a:cs typeface="Arial" panose="020B0604020202020204"/>
                  <a:sym typeface="Arial" panose="020B0604020202020204"/>
                </a:rPr>
                <a:t>ΕΝΑΡΞΗ</a:t>
              </a:r>
              <a:endParaRPr lang="el-G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08" name="Google Shape;108;p1"/>
            <p:cNvSpPr txBox="1"/>
            <p:nvPr/>
          </p:nvSpPr>
          <p:spPr>
            <a:xfrm>
              <a:off x="-34625" y="-1398508"/>
              <a:ext cx="2225040" cy="273907"/>
            </a:xfrm>
            <a:prstGeom prst="rect">
              <a:avLst/>
            </a:prstGeom>
            <a:noFill/>
            <a:ln>
              <a:noFill/>
            </a:ln>
          </p:spPr>
          <p:txBody>
            <a:bodyPr spcFirstLastPara="1" wrap="square" lIns="0" tIns="0" rIns="0" bIns="0" anchor="t" anchorCtr="0">
              <a:spAutoFit/>
            </a:bodyPr>
            <a:lstStyle/>
            <a:p>
              <a:pPr marL="0" marR="0" lvl="0" indent="0" algn="l" rtl="0">
                <a:lnSpc>
                  <a:spcPct val="154000"/>
                </a:lnSpc>
                <a:spcBef>
                  <a:spcPts val="0"/>
                </a:spcBef>
                <a:spcAft>
                  <a:spcPts val="0"/>
                </a:spcAft>
                <a:buClr>
                  <a:srgbClr val="000000"/>
                </a:buClr>
                <a:buSzPts val="1198"/>
                <a:buFont typeface="Arial" panose="020B0604020202020204"/>
                <a:buNone/>
              </a:pPr>
              <a:r>
                <a:rPr lang="en-US" sz="1200" b="0" i="0" u="none" strike="noStrike" cap="none">
                  <a:solidFill>
                    <a:srgbClr val="FFFFFF"/>
                  </a:solidFill>
                  <a:latin typeface="Montserrat Light" panose="00000400000000000000"/>
                  <a:ea typeface="Montserrat Light" panose="00000400000000000000"/>
                  <a:cs typeface="Montserrat Light" panose="00000400000000000000"/>
                  <a:sym typeface="Montserrat Light" panose="00000400000000000000"/>
                </a:rPr>
                <a:t>01.10.2020</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pic>
        <p:nvPicPr>
          <p:cNvPr id="109" name="Google Shape;109;p1"/>
          <p:cNvPicPr preferRelativeResize="0"/>
          <p:nvPr/>
        </p:nvPicPr>
        <p:blipFill rotWithShape="1">
          <a:blip r:embed="rId4"/>
          <a:srcRect/>
          <a:stretch>
            <a:fillRect/>
          </a:stretch>
        </p:blipFill>
        <p:spPr>
          <a:xfrm>
            <a:off x="5206535" y="7245528"/>
            <a:ext cx="1949450" cy="1290495"/>
          </a:xfrm>
          <a:prstGeom prst="rect">
            <a:avLst/>
          </a:prstGeom>
          <a:noFill/>
          <a:ln>
            <a:noFill/>
          </a:ln>
        </p:spPr>
      </p:pic>
      <p:pic>
        <p:nvPicPr>
          <p:cNvPr id="110" name="Google Shape;110;p1"/>
          <p:cNvPicPr preferRelativeResize="0"/>
          <p:nvPr/>
        </p:nvPicPr>
        <p:blipFill rotWithShape="1">
          <a:blip r:embed="rId2"/>
          <a:srcRect/>
          <a:stretch>
            <a:fillRect/>
          </a:stretch>
        </p:blipFill>
        <p:spPr>
          <a:xfrm>
            <a:off x="447675" y="9399964"/>
            <a:ext cx="6654734" cy="61833"/>
          </a:xfrm>
          <a:prstGeom prst="rect">
            <a:avLst/>
          </a:prstGeom>
          <a:noFill/>
          <a:ln>
            <a:noFill/>
          </a:ln>
        </p:spPr>
      </p:pic>
      <p:pic>
        <p:nvPicPr>
          <p:cNvPr id="111" name="Google Shape;111;p1"/>
          <p:cNvPicPr preferRelativeResize="0"/>
          <p:nvPr/>
        </p:nvPicPr>
        <p:blipFill rotWithShape="1">
          <a:blip r:embed="rId2"/>
          <a:srcRect/>
          <a:stretch>
            <a:fillRect/>
          </a:stretch>
        </p:blipFill>
        <p:spPr>
          <a:xfrm>
            <a:off x="470516" y="10368939"/>
            <a:ext cx="6654734" cy="61833"/>
          </a:xfrm>
          <a:prstGeom prst="rect">
            <a:avLst/>
          </a:prstGeom>
          <a:noFill/>
          <a:ln>
            <a:noFill/>
          </a:ln>
        </p:spPr>
      </p:pic>
      <p:pic>
        <p:nvPicPr>
          <p:cNvPr id="112" name="Google Shape;112;p1">
            <a:hlinkClick r:id="rId5"/>
          </p:cNvPr>
          <p:cNvPicPr preferRelativeResize="0"/>
          <p:nvPr/>
        </p:nvPicPr>
        <p:blipFill rotWithShape="1">
          <a:blip r:embed="rId6"/>
          <a:srcRect/>
          <a:stretch>
            <a:fillRect/>
          </a:stretch>
        </p:blipFill>
        <p:spPr>
          <a:xfrm>
            <a:off x="1075347" y="9709366"/>
            <a:ext cx="416903" cy="416903"/>
          </a:xfrm>
          <a:prstGeom prst="rect">
            <a:avLst/>
          </a:prstGeom>
          <a:noFill/>
          <a:ln>
            <a:noFill/>
          </a:ln>
        </p:spPr>
      </p:pic>
      <p:pic>
        <p:nvPicPr>
          <p:cNvPr id="113" name="Google Shape;113;p1">
            <a:hlinkClick r:id="rId7"/>
          </p:cNvPr>
          <p:cNvPicPr preferRelativeResize="0"/>
          <p:nvPr/>
        </p:nvPicPr>
        <p:blipFill rotWithShape="1">
          <a:blip r:embed="rId8"/>
          <a:srcRect/>
          <a:stretch>
            <a:fillRect/>
          </a:stretch>
        </p:blipFill>
        <p:spPr>
          <a:xfrm>
            <a:off x="3321051" y="9675873"/>
            <a:ext cx="685800" cy="498052"/>
          </a:xfrm>
          <a:prstGeom prst="rect">
            <a:avLst/>
          </a:prstGeom>
          <a:noFill/>
          <a:ln>
            <a:noFill/>
          </a:ln>
        </p:spPr>
      </p:pic>
      <p:pic>
        <p:nvPicPr>
          <p:cNvPr id="114" name="Google Shape;114;p1">
            <a:hlinkClick r:id="rId9"/>
          </p:cNvPr>
          <p:cNvPicPr preferRelativeResize="0"/>
          <p:nvPr/>
        </p:nvPicPr>
        <p:blipFill rotWithShape="1">
          <a:blip r:embed="rId10"/>
          <a:srcRect/>
          <a:stretch>
            <a:fillRect/>
          </a:stretch>
        </p:blipFill>
        <p:spPr>
          <a:xfrm>
            <a:off x="5480852" y="9687031"/>
            <a:ext cx="1301004" cy="483029"/>
          </a:xfrm>
          <a:prstGeom prst="rect">
            <a:avLst/>
          </a:prstGeom>
          <a:noFill/>
          <a:ln>
            <a:noFill/>
          </a:ln>
        </p:spPr>
      </p:pic>
      <p:pic>
        <p:nvPicPr>
          <p:cNvPr id="115" name="Google Shape;115;p1"/>
          <p:cNvPicPr preferRelativeResize="0"/>
          <p:nvPr/>
        </p:nvPicPr>
        <p:blipFill rotWithShape="1">
          <a:blip r:embed="rId11"/>
          <a:srcRect/>
          <a:stretch>
            <a:fillRect/>
          </a:stretch>
        </p:blipFill>
        <p:spPr>
          <a:xfrm>
            <a:off x="330201" y="2767763"/>
            <a:ext cx="3676650" cy="2301835"/>
          </a:xfrm>
          <a:prstGeom prst="rect">
            <a:avLst/>
          </a:prstGeom>
          <a:noFill/>
          <a:ln>
            <a:noFill/>
          </a:ln>
        </p:spPr>
      </p:pic>
      <p:sp>
        <p:nvSpPr>
          <p:cNvPr id="116" name="Google Shape;116;p1"/>
          <p:cNvSpPr txBox="1"/>
          <p:nvPr/>
        </p:nvSpPr>
        <p:spPr>
          <a:xfrm>
            <a:off x="5073650" y="3441700"/>
            <a:ext cx="2209800" cy="1197610"/>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panose="020B0604020202020204"/>
              <a:buNone/>
            </a:pPr>
            <a:r>
              <a:rPr lang="el-GR" sz="900" dirty="0">
                <a:solidFill>
                  <a:schemeClr val="bg2"/>
                </a:solidFill>
                <a:latin typeface="+mj-lt"/>
                <a:sym typeface="+mn-ea"/>
              </a:rPr>
              <a:t>Το έργο αυτό χρηματοδοτήθηκε με την υποστήριξη της Ευρωπαϊκής Επιτροπής. Η παρούσα ανακοίνωση δημοσίευσης αντανακλά μόνο τις απόψεις του συγγραφέα και η Επιτροπή δεν φέρει ευθύνη για οποιαδήποτε χρήση των πληροφοριών που περιέχονται σε αυτήν.</a:t>
            </a:r>
            <a:endParaRPr lang="el-GR" sz="900" b="0" i="0" u="none" strike="noStrike" cap="none" dirty="0">
              <a:solidFill>
                <a:schemeClr val="bg2"/>
              </a:solidFill>
              <a:latin typeface="+mj-lt"/>
              <a:ea typeface="Calibri" panose="020F0502020204030204"/>
              <a:cs typeface="Calibri" panose="020F0502020204030204"/>
              <a:sym typeface="+mn-ea"/>
            </a:endParaRPr>
          </a:p>
        </p:txBody>
      </p:sp>
      <p:pic>
        <p:nvPicPr>
          <p:cNvPr id="117" name="Google Shape;117;p1" descr="Une image contenant texte&#10;&#10;Description générée automatiquement"/>
          <p:cNvPicPr preferRelativeResize="0"/>
          <p:nvPr/>
        </p:nvPicPr>
        <p:blipFill rotWithShape="1">
          <a:blip r:embed="rId12"/>
          <a:srcRect/>
          <a:stretch>
            <a:fillRect/>
          </a:stretch>
        </p:blipFill>
        <p:spPr>
          <a:xfrm>
            <a:off x="5246048" y="3024002"/>
            <a:ext cx="1770611" cy="39504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grpSp>
        <p:nvGrpSpPr>
          <p:cNvPr id="122" name="Google Shape;122;p2"/>
          <p:cNvGrpSpPr/>
          <p:nvPr/>
        </p:nvGrpSpPr>
        <p:grpSpPr>
          <a:xfrm>
            <a:off x="539700" y="9909208"/>
            <a:ext cx="6477000" cy="614262"/>
            <a:chOff x="11136" y="652916"/>
            <a:chExt cx="5702182" cy="756498"/>
          </a:xfrm>
        </p:grpSpPr>
        <p:pic>
          <p:nvPicPr>
            <p:cNvPr id="123" name="Google Shape;123;p2"/>
            <p:cNvPicPr preferRelativeResize="0"/>
            <p:nvPr/>
          </p:nvPicPr>
          <p:blipFill rotWithShape="1">
            <a:blip r:embed="rId1"/>
            <a:srcRect t="35183" b="46713"/>
            <a:stretch>
              <a:fillRect/>
            </a:stretch>
          </p:blipFill>
          <p:spPr>
            <a:xfrm>
              <a:off x="11136" y="652916"/>
              <a:ext cx="5702182" cy="756498"/>
            </a:xfrm>
            <a:prstGeom prst="rect">
              <a:avLst/>
            </a:prstGeom>
            <a:noFill/>
            <a:ln>
              <a:noFill/>
            </a:ln>
          </p:spPr>
        </p:pic>
        <p:sp>
          <p:nvSpPr>
            <p:cNvPr id="124" name="Google Shape;124;p2"/>
            <p:cNvSpPr txBox="1"/>
            <p:nvPr/>
          </p:nvSpPr>
          <p:spPr>
            <a:xfrm>
              <a:off x="44623" y="926915"/>
              <a:ext cx="5635200" cy="391019"/>
            </a:xfrm>
            <a:prstGeom prst="rect">
              <a:avLst/>
            </a:prstGeom>
            <a:solidFill>
              <a:srgbClr val="E7E6F7"/>
            </a:solidFill>
            <a:ln>
              <a:noFill/>
            </a:ln>
          </p:spPr>
          <p:txBody>
            <a:bodyPr spcFirstLastPara="1" wrap="square" lIns="0" tIns="0" rIns="0" bIns="0" anchor="t" anchorCtr="0">
              <a:spAutoFit/>
            </a:bodyPr>
            <a:lstStyle/>
            <a:p>
              <a:pPr marL="0" marR="0" lvl="0" indent="0" algn="ctr" rtl="0">
                <a:lnSpc>
                  <a:spcPct val="188000"/>
                </a:lnSpc>
                <a:spcBef>
                  <a:spcPts val="0"/>
                </a:spcBef>
                <a:spcAft>
                  <a:spcPts val="0"/>
                </a:spcAft>
                <a:buClr>
                  <a:srgbClr val="000000"/>
                </a:buClr>
                <a:buSzPts val="1100"/>
                <a:buFont typeface="Arial" panose="020B0604020202020204"/>
                <a:buNone/>
              </a:pPr>
              <a:r>
                <a:rPr lang="en-US" sz="1100" i="0" u="none" strike="noStrike" cap="none">
                  <a:solidFill>
                    <a:schemeClr val="dk1"/>
                  </a:solidFill>
                  <a:latin typeface="Montserrat Light" panose="00000400000000000000"/>
                  <a:ea typeface="Montserrat Light" panose="00000400000000000000"/>
                  <a:cs typeface="Montserrat Light" panose="00000400000000000000"/>
                  <a:sym typeface="Montserrat Light" panose="00000400000000000000"/>
                </a:rPr>
                <a:t>Το έργο CRITICAL χρηματοδοτήθηκε με την υποστήριξη της Ευρωπαϊκής Επιτροπής</a:t>
              </a:r>
              <a:endParaRPr lang="en-US" sz="1100" i="0" u="none" strike="noStrike" cap="none">
                <a:solidFill>
                  <a:schemeClr val="dk1"/>
                </a:solidFill>
                <a:latin typeface="Montserrat Light" panose="00000400000000000000"/>
                <a:ea typeface="Montserrat Light" panose="00000400000000000000"/>
                <a:cs typeface="Montserrat Light" panose="00000400000000000000"/>
                <a:sym typeface="Montserrat Light" panose="00000400000000000000"/>
              </a:endParaRPr>
            </a:p>
          </p:txBody>
        </p:sp>
      </p:grpSp>
      <p:grpSp>
        <p:nvGrpSpPr>
          <p:cNvPr id="125" name="Google Shape;125;p2"/>
          <p:cNvGrpSpPr/>
          <p:nvPr/>
        </p:nvGrpSpPr>
        <p:grpSpPr>
          <a:xfrm>
            <a:off x="615894" y="1874291"/>
            <a:ext cx="5329165" cy="6274170"/>
            <a:chOff x="0" y="-152769"/>
            <a:chExt cx="4815509" cy="10786280"/>
          </a:xfrm>
        </p:grpSpPr>
        <p:sp>
          <p:nvSpPr>
            <p:cNvPr id="126" name="Google Shape;126;p2"/>
            <p:cNvSpPr txBox="1"/>
            <p:nvPr/>
          </p:nvSpPr>
          <p:spPr>
            <a:xfrm>
              <a:off x="0" y="-152769"/>
              <a:ext cx="4815509" cy="5062048"/>
            </a:xfrm>
            <a:prstGeom prst="rect">
              <a:avLst/>
            </a:prstGeom>
            <a:noFill/>
            <a:ln>
              <a:noFill/>
            </a:ln>
          </p:spPr>
          <p:txBody>
            <a:bodyPr spcFirstLastPara="1" wrap="square" lIns="0" tIns="0" rIns="0" bIns="0" anchor="t" anchorCtr="0">
              <a:spAutoFit/>
            </a:bodyPr>
            <a:lstStyle/>
            <a:p>
              <a:pPr algn="just">
                <a:lnSpc>
                  <a:spcPct val="77000"/>
                </a:lnSpc>
                <a:buSzPts val="1800"/>
              </a:pPr>
              <a:r>
                <a:rPr lang="el-GR" altLang="en-US" sz="2400" b="1" dirty="0">
                  <a:solidFill>
                    <a:srgbClr val="3D3D3D"/>
                  </a:solidFill>
                  <a:latin typeface="Arial Narrow" panose="020B0606020202030204" charset="0"/>
                  <a:ea typeface="Oswald" panose="00000500000000000000"/>
                  <a:cs typeface="Arial Narrow" panose="020B0606020202030204" charset="0"/>
                  <a:sym typeface="Calibri" panose="020F0502020204030204"/>
                </a:rPr>
                <a:t>CRITICAL </a:t>
              </a:r>
              <a:r>
                <a:rPr lang="el-GR" altLang="en-US" sz="2400" b="1" dirty="0">
                  <a:solidFill>
                    <a:srgbClr val="3D3D3D"/>
                  </a:solidFill>
                  <a:latin typeface="Arial Narrow" panose="020B0606020202030204" charset="0"/>
                  <a:ea typeface="Oswald" panose="00000500000000000000"/>
                  <a:cs typeface="Arial Narrow" panose="020B0606020202030204" charset="0"/>
                  <a:sym typeface="Oswald" panose="00000500000000000000"/>
                </a:rPr>
                <a:t>ΤΕΛΙΚΟ ΣΥΝΕΔΡΙΟ</a:t>
              </a:r>
              <a:endParaRPr lang="en-US" sz="2400" b="1" dirty="0">
                <a:solidFill>
                  <a:schemeClr val="dk1"/>
                </a:solidFill>
                <a:latin typeface="Calibri" panose="020F0502020204030204"/>
                <a:cs typeface="Calibri" panose="020F0502020204030204"/>
                <a:sym typeface="Calibri" panose="020F0502020204030204"/>
              </a:endParaRPr>
            </a:p>
            <a:p>
              <a:pPr algn="just">
                <a:lnSpc>
                  <a:spcPct val="77000"/>
                </a:lnSpc>
                <a:buSzPts val="1800"/>
              </a:pPr>
              <a:endParaRPr lang="en-US" sz="1200" dirty="0">
                <a:solidFill>
                  <a:srgbClr val="3D3D3D"/>
                </a:solidFill>
                <a:latin typeface="Roboto" panose="02000000000000000000"/>
                <a:ea typeface="Roboto" panose="02000000000000000000"/>
                <a:cs typeface="Roboto" panose="02000000000000000000"/>
                <a:sym typeface="Calibri" panose="020F0502020204030204"/>
              </a:endParaRPr>
            </a:p>
            <a:p>
              <a:pPr algn="just">
                <a:buSzPts val="2400"/>
              </a:pPr>
              <a:r>
                <a:rPr lang="en-US" sz="1200">
                  <a:solidFill>
                    <a:srgbClr val="3D3D3D"/>
                  </a:solidFill>
                  <a:latin typeface="Roboto" panose="02000000000000000000"/>
                  <a:ea typeface="Roboto" panose="02000000000000000000"/>
                  <a:cs typeface="Roboto" panose="02000000000000000000"/>
                </a:rPr>
                <a:t>Το κρίσιμο συνέδριο διοργανώθηκε ως μια εκδήλωση πρόσωπο με πρόσωπο την 1η Ιουλίου στην Αθήνα, στο Impact House Athens, έναν χώρο εκδηλώσεων στο κέντρο της Αθήνας, έτσι ώστε να διευκολυνθεί η πρόσβαση σε όλους τους σχετικούς φορείς, τα ενδιαφερόμενα μέρη και τα άτομα και να εμπλακούν άμεσα με τα αποτελέσματα του έργου. Το συνέδριο διοργανώθηκε αυτοπροσώπως επιτρέποντας την επιτυχή μεταφορά γνώσεων. Η μεθοδολογία Critical επιδείχθηκε με τη συμμετοχή των ενδιαφερόμενων φορέων, οδηγώντας σε δικτύωση και εποικοδομητικές συζητήσεις και ανατροφοδότηση από τους συμμετέχοντες. Η εκδήλωση ξεκίνησε με μια συνεδρία ολομέλειας και στη συνέχεια ακολούθησε ένα εργαστήριο σχετικά με τη δοκιμή του παιχνιδιού Critical.</a:t>
              </a:r>
              <a:endParaRPr lang="en-US" sz="1200">
                <a:solidFill>
                  <a:srgbClr val="3D3D3D"/>
                </a:solidFill>
                <a:latin typeface="Roboto" panose="02000000000000000000"/>
                <a:ea typeface="Roboto" panose="02000000000000000000"/>
                <a:cs typeface="Roboto" panose="02000000000000000000"/>
              </a:endParaRPr>
            </a:p>
            <a:p>
              <a:pPr marL="0" marR="0" lvl="0" indent="0" algn="l" rtl="0">
                <a:lnSpc>
                  <a:spcPct val="132000"/>
                </a:lnSpc>
                <a:spcBef>
                  <a:spcPts val="0"/>
                </a:spcBef>
                <a:spcAft>
                  <a:spcPts val="0"/>
                </a:spcAft>
                <a:buClr>
                  <a:srgbClr val="000000"/>
                </a:buClr>
                <a:buSzPts val="2400"/>
                <a:buFont typeface="Arial" panose="020B0604020202020204"/>
                <a:buNone/>
              </a:pPr>
              <a:endParaRPr sz="2395" b="1" i="0" u="none" strike="noStrike" cap="none" dirty="0">
                <a:solidFill>
                  <a:srgbClr val="3D3D3D"/>
                </a:solidFill>
                <a:latin typeface="Oswald" panose="00000500000000000000"/>
                <a:ea typeface="Oswald" panose="00000500000000000000"/>
                <a:cs typeface="Oswald" panose="00000500000000000000"/>
                <a:sym typeface="Oswald" panose="00000500000000000000"/>
              </a:endParaRPr>
            </a:p>
          </p:txBody>
        </p:sp>
        <p:sp>
          <p:nvSpPr>
            <p:cNvPr id="127" name="Google Shape;127;p2"/>
            <p:cNvSpPr txBox="1"/>
            <p:nvPr/>
          </p:nvSpPr>
          <p:spPr>
            <a:xfrm>
              <a:off x="152081" y="7141345"/>
              <a:ext cx="4478496" cy="3492166"/>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100"/>
                <a:buFont typeface="Arial" panose="020B0604020202020204"/>
                <a:buNone/>
              </a:pPr>
              <a:endParaRPr sz="1100" b="0" i="0" u="none" strike="noStrike" cap="none" dirty="0">
                <a:solidFill>
                  <a:srgbClr val="3F3F3F"/>
                </a:solidFill>
                <a:latin typeface="Roboto" panose="02000000000000000000"/>
                <a:ea typeface="Roboto" panose="02000000000000000000"/>
                <a:cs typeface="Roboto" panose="02000000000000000000"/>
                <a:sym typeface="Roboto" panose="02000000000000000000"/>
              </a:endParaRPr>
            </a:p>
            <a:p>
              <a:pPr marL="0" marR="0" lvl="0" indent="0" algn="just" rtl="0">
                <a:lnSpc>
                  <a:spcPct val="120000"/>
                </a:lnSpc>
                <a:spcBef>
                  <a:spcPts val="0"/>
                </a:spcBef>
                <a:spcAft>
                  <a:spcPts val="0"/>
                </a:spcAft>
                <a:buClr>
                  <a:srgbClr val="000000"/>
                </a:buClr>
                <a:buSzPts val="1100"/>
                <a:buFont typeface="Arial" panose="020B0604020202020204"/>
                <a:buNone/>
              </a:pPr>
              <a:endParaRPr sz="1100" b="0" i="0" u="none" strike="noStrike" cap="none" dirty="0">
                <a:solidFill>
                  <a:srgbClr val="3F3F3F"/>
                </a:solidFill>
                <a:latin typeface="Roboto" panose="02000000000000000000"/>
                <a:ea typeface="Roboto" panose="02000000000000000000"/>
                <a:cs typeface="Roboto" panose="02000000000000000000"/>
                <a:sym typeface="Roboto" panose="02000000000000000000"/>
              </a:endParaRPr>
            </a:p>
            <a:p>
              <a:pPr marL="0" marR="0" lvl="0" indent="0" algn="just" rtl="0">
                <a:lnSpc>
                  <a:spcPct val="120000"/>
                </a:lnSpc>
                <a:spcBef>
                  <a:spcPts val="0"/>
                </a:spcBef>
                <a:spcAft>
                  <a:spcPts val="0"/>
                </a:spcAft>
                <a:buClr>
                  <a:srgbClr val="000000"/>
                </a:buClr>
                <a:buSzPts val="1100"/>
                <a:buFont typeface="Arial" panose="020B0604020202020204"/>
                <a:buNone/>
              </a:pPr>
              <a:endParaRPr sz="1100" b="0" i="0" u="none" strike="noStrike" cap="none" dirty="0">
                <a:solidFill>
                  <a:srgbClr val="3F3F3F"/>
                </a:solidFill>
                <a:latin typeface="Roboto" panose="02000000000000000000"/>
                <a:ea typeface="Roboto" panose="02000000000000000000"/>
                <a:cs typeface="Roboto" panose="02000000000000000000"/>
                <a:sym typeface="Roboto" panose="02000000000000000000"/>
              </a:endParaRPr>
            </a:p>
            <a:p>
              <a:pPr marL="0" marR="0" lvl="0" indent="0" algn="just" rtl="0">
                <a:lnSpc>
                  <a:spcPct val="120000"/>
                </a:lnSpc>
                <a:spcBef>
                  <a:spcPts val="0"/>
                </a:spcBef>
                <a:spcAft>
                  <a:spcPts val="0"/>
                </a:spcAft>
                <a:buClr>
                  <a:srgbClr val="000000"/>
                </a:buClr>
                <a:buSzPts val="1100"/>
                <a:buFont typeface="Arial" panose="020B0604020202020204"/>
                <a:buNone/>
              </a:pPr>
              <a:endParaRPr sz="1100" b="0" i="0" u="none" strike="noStrike" cap="none" dirty="0">
                <a:solidFill>
                  <a:srgbClr val="3F3F3F"/>
                </a:solidFill>
                <a:latin typeface="Roboto" panose="02000000000000000000"/>
                <a:ea typeface="Roboto" panose="02000000000000000000"/>
                <a:cs typeface="Roboto" panose="02000000000000000000"/>
                <a:sym typeface="Roboto" panose="02000000000000000000"/>
              </a:endParaRPr>
            </a:p>
            <a:p>
              <a:pPr marL="0" marR="0" lvl="0" indent="0" algn="just" rtl="0">
                <a:lnSpc>
                  <a:spcPct val="120000"/>
                </a:lnSpc>
                <a:spcBef>
                  <a:spcPts val="0"/>
                </a:spcBef>
                <a:spcAft>
                  <a:spcPts val="0"/>
                </a:spcAft>
                <a:buClr>
                  <a:srgbClr val="000000"/>
                </a:buClr>
                <a:buSzPts val="1100"/>
                <a:buFont typeface="Arial" panose="020B0604020202020204"/>
                <a:buNone/>
              </a:pPr>
              <a:endParaRPr sz="1100" b="0" i="0" u="none" strike="noStrike" cap="none" dirty="0">
                <a:solidFill>
                  <a:srgbClr val="3F3F3F"/>
                </a:solidFill>
                <a:latin typeface="Roboto" panose="02000000000000000000"/>
                <a:ea typeface="Roboto" panose="02000000000000000000"/>
                <a:cs typeface="Roboto" panose="02000000000000000000"/>
                <a:sym typeface="Roboto" panose="02000000000000000000"/>
              </a:endParaRPr>
            </a:p>
            <a:p>
              <a:pPr marL="0" marR="0" lvl="0" indent="0" algn="just" rtl="0">
                <a:lnSpc>
                  <a:spcPct val="120000"/>
                </a:lnSpc>
                <a:spcBef>
                  <a:spcPts val="0"/>
                </a:spcBef>
                <a:spcAft>
                  <a:spcPts val="0"/>
                </a:spcAft>
                <a:buClr>
                  <a:srgbClr val="000000"/>
                </a:buClr>
                <a:buSzPts val="1100"/>
                <a:buFont typeface="Arial" panose="020B0604020202020204"/>
                <a:buNone/>
              </a:pPr>
              <a:endParaRPr sz="1100" b="0" i="0" u="none" strike="noStrike" cap="none" dirty="0">
                <a:solidFill>
                  <a:srgbClr val="3F3F3F"/>
                </a:solidFill>
                <a:latin typeface="Roboto" panose="02000000000000000000"/>
                <a:ea typeface="Roboto" panose="02000000000000000000"/>
                <a:cs typeface="Roboto" panose="02000000000000000000"/>
                <a:sym typeface="Roboto" panose="02000000000000000000"/>
              </a:endParaRPr>
            </a:p>
            <a:p>
              <a:pPr marL="0" marR="0" lvl="0" indent="0" algn="just" rtl="0">
                <a:lnSpc>
                  <a:spcPct val="120000"/>
                </a:lnSpc>
                <a:spcBef>
                  <a:spcPts val="0"/>
                </a:spcBef>
                <a:spcAft>
                  <a:spcPts val="0"/>
                </a:spcAft>
                <a:buClr>
                  <a:srgbClr val="000000"/>
                </a:buClr>
                <a:buSzPts val="1100"/>
                <a:buFont typeface="Arial" panose="020B0604020202020204"/>
                <a:buNone/>
              </a:pPr>
              <a:endParaRPr sz="1100" b="0" i="0" u="none" strike="noStrike" cap="none" dirty="0">
                <a:solidFill>
                  <a:srgbClr val="3F3F3F"/>
                </a:solidFill>
                <a:latin typeface="Roboto" panose="02000000000000000000"/>
                <a:ea typeface="Roboto" panose="02000000000000000000"/>
                <a:cs typeface="Roboto" panose="02000000000000000000"/>
                <a:sym typeface="Roboto" panose="02000000000000000000"/>
              </a:endParaRPr>
            </a:p>
            <a:p>
              <a:pPr marL="0" marR="0" lvl="0" indent="0" algn="just" rtl="0">
                <a:lnSpc>
                  <a:spcPct val="120000"/>
                </a:lnSpc>
                <a:spcBef>
                  <a:spcPts val="0"/>
                </a:spcBef>
                <a:spcAft>
                  <a:spcPts val="0"/>
                </a:spcAft>
                <a:buClr>
                  <a:srgbClr val="000000"/>
                </a:buClr>
                <a:buSzPts val="1100"/>
                <a:buFont typeface="Arial" panose="020B0604020202020204"/>
                <a:buNone/>
              </a:pPr>
              <a:endParaRPr sz="1100" b="0" i="0" u="none" strike="noStrike" cap="none" dirty="0">
                <a:solidFill>
                  <a:srgbClr val="3F3F3F"/>
                </a:solidFill>
                <a:latin typeface="Roboto" panose="02000000000000000000"/>
                <a:ea typeface="Roboto" panose="02000000000000000000"/>
                <a:cs typeface="Roboto" panose="02000000000000000000"/>
                <a:sym typeface="Roboto" panose="02000000000000000000"/>
              </a:endParaRPr>
            </a:p>
            <a:p>
              <a:pPr marL="0" marR="0" lvl="0" indent="0" algn="just" rtl="0">
                <a:lnSpc>
                  <a:spcPct val="120000"/>
                </a:lnSpc>
                <a:spcBef>
                  <a:spcPts val="0"/>
                </a:spcBef>
                <a:spcAft>
                  <a:spcPts val="0"/>
                </a:spcAft>
                <a:buClr>
                  <a:srgbClr val="000000"/>
                </a:buClr>
                <a:buSzPts val="1100"/>
                <a:buFont typeface="Arial" panose="020B0604020202020204"/>
                <a:buNone/>
              </a:pPr>
              <a:endParaRPr sz="1100" b="0" i="0" u="none" strike="noStrike" cap="none" dirty="0">
                <a:solidFill>
                  <a:srgbClr val="3F3F3F"/>
                </a:solidFill>
                <a:latin typeface="Roboto" panose="02000000000000000000"/>
                <a:ea typeface="Roboto" panose="02000000000000000000"/>
                <a:cs typeface="Roboto" panose="02000000000000000000"/>
                <a:sym typeface="Roboto" panose="02000000000000000000"/>
              </a:endParaRPr>
            </a:p>
            <a:p>
              <a:pPr marL="0" marR="0" lvl="0" indent="0" algn="just" rtl="0">
                <a:lnSpc>
                  <a:spcPct val="120000"/>
                </a:lnSpc>
                <a:spcBef>
                  <a:spcPts val="0"/>
                </a:spcBef>
                <a:spcAft>
                  <a:spcPts val="0"/>
                </a:spcAft>
                <a:buClr>
                  <a:srgbClr val="000000"/>
                </a:buClr>
                <a:buSzPts val="1100"/>
                <a:buFont typeface="Arial" panose="020B0604020202020204"/>
                <a:buNone/>
              </a:pPr>
              <a:endParaRPr sz="1100" b="0" i="0" u="none" strike="noStrike" cap="none" dirty="0">
                <a:solidFill>
                  <a:srgbClr val="3F3F3F"/>
                </a:solidFill>
                <a:latin typeface="Roboto" panose="02000000000000000000"/>
                <a:ea typeface="Roboto" panose="02000000000000000000"/>
                <a:cs typeface="Roboto" panose="02000000000000000000"/>
                <a:sym typeface="Roboto" panose="02000000000000000000"/>
              </a:endParaRPr>
            </a:p>
          </p:txBody>
        </p:sp>
      </p:grpSp>
      <p:pic>
        <p:nvPicPr>
          <p:cNvPr id="128" name="Google Shape;128;p2"/>
          <p:cNvPicPr preferRelativeResize="0"/>
          <p:nvPr/>
        </p:nvPicPr>
        <p:blipFill rotWithShape="1">
          <a:blip r:embed="rId2"/>
          <a:srcRect t="49535" r="36260" b="49749"/>
          <a:stretch>
            <a:fillRect/>
          </a:stretch>
        </p:blipFill>
        <p:spPr>
          <a:xfrm>
            <a:off x="630342" y="1227490"/>
            <a:ext cx="4242474" cy="47625"/>
          </a:xfrm>
          <a:prstGeom prst="rect">
            <a:avLst/>
          </a:prstGeom>
          <a:noFill/>
          <a:ln>
            <a:noFill/>
          </a:ln>
        </p:spPr>
      </p:pic>
      <p:pic>
        <p:nvPicPr>
          <p:cNvPr id="129" name="Google Shape;129;p2"/>
          <p:cNvPicPr preferRelativeResize="0"/>
          <p:nvPr/>
        </p:nvPicPr>
        <p:blipFill rotWithShape="1">
          <a:blip r:embed="rId3"/>
          <a:srcRect/>
          <a:stretch>
            <a:fillRect/>
          </a:stretch>
        </p:blipFill>
        <p:spPr>
          <a:xfrm>
            <a:off x="4755740" y="480657"/>
            <a:ext cx="2493279" cy="1562951"/>
          </a:xfrm>
          <a:prstGeom prst="rect">
            <a:avLst/>
          </a:prstGeom>
          <a:noFill/>
          <a:ln>
            <a:noFill/>
          </a:ln>
        </p:spPr>
      </p:pic>
      <p:pic>
        <p:nvPicPr>
          <p:cNvPr id="131" name="Google Shape;131;p2"/>
          <p:cNvPicPr preferRelativeResize="0"/>
          <p:nvPr/>
        </p:nvPicPr>
        <p:blipFill rotWithShape="1">
          <a:blip r:embed="rId4"/>
          <a:srcRect t="45285" b="45285"/>
          <a:stretch>
            <a:fillRect/>
          </a:stretch>
        </p:blipFill>
        <p:spPr>
          <a:xfrm>
            <a:off x="0" y="-428625"/>
            <a:ext cx="7556500" cy="816610"/>
          </a:xfrm>
          <a:prstGeom prst="rect">
            <a:avLst/>
          </a:prstGeom>
          <a:noFill/>
          <a:ln>
            <a:noFill/>
          </a:ln>
        </p:spPr>
      </p:pic>
      <p:pic>
        <p:nvPicPr>
          <p:cNvPr id="5" name="Bildobjekt 4"/>
          <p:cNvPicPr>
            <a:picLocks noChangeAspect="1"/>
          </p:cNvPicPr>
          <p:nvPr/>
        </p:nvPicPr>
        <p:blipFill rotWithShape="1">
          <a:blip r:embed="rId5"/>
          <a:srcRect t="26538" b="7237"/>
          <a:stretch>
            <a:fillRect/>
          </a:stretch>
        </p:blipFill>
        <p:spPr>
          <a:xfrm>
            <a:off x="615894" y="6697800"/>
            <a:ext cx="2721449" cy="2031325"/>
          </a:xfrm>
          <a:prstGeom prst="rect">
            <a:avLst/>
          </a:prstGeom>
        </p:spPr>
      </p:pic>
      <p:pic>
        <p:nvPicPr>
          <p:cNvPr id="7" name="Bildobjekt 6"/>
          <p:cNvPicPr>
            <a:picLocks noChangeAspect="1"/>
          </p:cNvPicPr>
          <p:nvPr/>
        </p:nvPicPr>
        <p:blipFill rotWithShape="1">
          <a:blip r:embed="rId6"/>
          <a:srcRect t="28065"/>
          <a:stretch>
            <a:fillRect/>
          </a:stretch>
        </p:blipFill>
        <p:spPr>
          <a:xfrm>
            <a:off x="3280476" y="6697800"/>
            <a:ext cx="2815745" cy="2331362"/>
          </a:xfrm>
          <a:prstGeom prst="rect">
            <a:avLst/>
          </a:prstGeom>
        </p:spPr>
      </p:pic>
      <p:sp>
        <p:nvSpPr>
          <p:cNvPr id="9" name="textruta 8"/>
          <p:cNvSpPr txBox="1"/>
          <p:nvPr/>
        </p:nvSpPr>
        <p:spPr>
          <a:xfrm>
            <a:off x="539700" y="828428"/>
            <a:ext cx="5127675" cy="368300"/>
          </a:xfrm>
          <a:prstGeom prst="rect">
            <a:avLst/>
          </a:prstGeom>
          <a:noFill/>
        </p:spPr>
        <p:txBody>
          <a:bodyPr wrap="square">
            <a:spAutoFit/>
          </a:bodyPr>
          <a:lstStyle/>
          <a:p>
            <a:pPr marL="0" marR="0" lvl="0" algn="l" rtl="0">
              <a:lnSpc>
                <a:spcPct val="100000"/>
              </a:lnSpc>
              <a:spcBef>
                <a:spcPts val="0"/>
              </a:spcBef>
              <a:spcAft>
                <a:spcPts val="0"/>
              </a:spcAft>
              <a:buClr>
                <a:srgbClr val="000000"/>
              </a:buClr>
              <a:buSzPts val="1800"/>
              <a:buFont typeface="Arial" panose="020B0604020202020204"/>
              <a:buNone/>
            </a:pPr>
            <a:r>
              <a:rPr lang="el-GR" altLang="en-US" sz="1800" b="1" dirty="0">
                <a:solidFill>
                  <a:srgbClr val="3D3D3D"/>
                </a:solidFill>
                <a:latin typeface="Arial Narrow" panose="020B0606020202030204" charset="0"/>
                <a:ea typeface="Oswald" panose="00000500000000000000"/>
                <a:cs typeface="Arial Narrow" panose="020B0606020202030204" charset="0"/>
                <a:sym typeface="Oswald" panose="00000500000000000000"/>
              </a:rPr>
              <a:t>ΤΕΛΙΚΟ ΣΥΝΕΔΡΙΟ ΑΘΗΝΑ 1η ΙΟΥΛΙΟΥ 2023</a:t>
            </a:r>
            <a:endParaRPr lang="el-GR" altLang="en-US" sz="1800" b="1" i="0" u="none" strike="noStrike" cap="none" dirty="0">
              <a:solidFill>
                <a:srgbClr val="3D3D3D"/>
              </a:solidFill>
              <a:latin typeface="Arial Narrow" panose="020B0606020202030204" charset="0"/>
              <a:ea typeface="Oswald" panose="00000500000000000000"/>
              <a:cs typeface="Arial Narrow" panose="020B0606020202030204" charset="0"/>
              <a:sym typeface="Oswald" panose="00000500000000000000"/>
            </a:endParaRPr>
          </a:p>
        </p:txBody>
      </p:sp>
      <p:sp>
        <p:nvSpPr>
          <p:cNvPr id="11" name="textruta 10"/>
          <p:cNvSpPr txBox="1"/>
          <p:nvPr/>
        </p:nvSpPr>
        <p:spPr>
          <a:xfrm>
            <a:off x="539700" y="4469025"/>
            <a:ext cx="5508457" cy="2122805"/>
          </a:xfrm>
          <a:prstGeom prst="rect">
            <a:avLst/>
          </a:prstGeom>
          <a:noFill/>
        </p:spPr>
        <p:txBody>
          <a:bodyPr wrap="square">
            <a:spAutoFit/>
          </a:bodyPr>
          <a:lstStyle/>
          <a:p>
            <a:pPr algn="just">
              <a:buSzPts val="2400"/>
            </a:pPr>
            <a:r>
              <a:rPr lang="en-US" sz="1200">
                <a:solidFill>
                  <a:srgbClr val="3D3D3D"/>
                </a:solidFill>
                <a:latin typeface="Roboto" panose="02000000000000000000"/>
                <a:ea typeface="Roboto" panose="02000000000000000000"/>
                <a:cs typeface="Roboto" panose="02000000000000000000"/>
              </a:rPr>
              <a:t>Η εκδήλωση οργανώθηκε σε μια ολομέλεια με όλους τους συμμετέχοντες, όπου παρουσιάστηκε το έργο και τα αποτελέσματά του και στη συνέχεια οι συμμετέχοντες έλαβαν μέρος σε ένα εργαστήριο, όπου είχαν την ευκαιρία να δοκιμάσουν το παιχνίδι Critical. Συζητήθηκαν βέλτιστες πρακτικές και παραδείγματα από διάφορες χώρες της ΕΕ για να δοθεί μια ευρύτερη προοπτική για λύσεις στις υπάρχουσες προκλήσεις στην ΕΕ. Επίσης, συζητήθηκε διεξοδικά η διαδικτυακή πλατφόρμα αλληλεπιδραστικής μάθησης καθώς και η καινοτόμος μεθοδολογία που συμβάλλει στην ενίσχυση των βασικών γλωσσικών δεξιοτήτων των προσφύγων και των μεταναστών και δόθηκε ανατροφοδότηση. Τέλος, η εκδήλωση είχε τον χαρακτήρα της δικτύωσης με διάφορους ενδιαφερόμενους φορείς</a:t>
            </a:r>
            <a:endParaRPr lang="en-US" sz="1200">
              <a:solidFill>
                <a:srgbClr val="3D3D3D"/>
              </a:solidFill>
              <a:latin typeface="Roboto" panose="02000000000000000000"/>
              <a:ea typeface="Roboto" panose="02000000000000000000"/>
              <a:cs typeface="Roboto" panose="02000000000000000000"/>
            </a:endParaRPr>
          </a:p>
        </p:txBody>
      </p:sp>
      <p:sp>
        <p:nvSpPr>
          <p:cNvPr id="93" name="Google Shape;93;p1"/>
          <p:cNvSpPr txBox="1"/>
          <p:nvPr/>
        </p:nvSpPr>
        <p:spPr>
          <a:xfrm>
            <a:off x="1613145" y="96793"/>
            <a:ext cx="4331838" cy="205740"/>
          </a:xfrm>
          <a:prstGeom prst="rect">
            <a:avLst/>
          </a:prstGeom>
          <a:solidFill>
            <a:srgbClr val="534CAC"/>
          </a:solidFill>
          <a:ln>
            <a:noFill/>
          </a:ln>
        </p:spPr>
        <p:txBody>
          <a:bodyPr spcFirstLastPara="1" wrap="square" lIns="0" tIns="0" rIns="0" bIns="0" anchor="t" anchorCtr="0">
            <a:spAutoFit/>
          </a:bodyPr>
          <a:p>
            <a:pPr marL="0" marR="0" lvl="0" indent="0" algn="ctr" rtl="0">
              <a:lnSpc>
                <a:spcPct val="154000"/>
              </a:lnSpc>
              <a:spcBef>
                <a:spcPts val="0"/>
              </a:spcBef>
              <a:spcAft>
                <a:spcPts val="0"/>
              </a:spcAft>
              <a:buClr>
                <a:srgbClr val="000000"/>
              </a:buClr>
              <a:buSzPts val="871"/>
              <a:buFont typeface="Arial" panose="020B0604020202020204"/>
              <a:buNone/>
            </a:pPr>
            <a:r>
              <a:rPr lang="el-GR" altLang="en-US" sz="870" dirty="0">
                <a:solidFill>
                  <a:srgbClr val="FFFFFF"/>
                </a:solidFill>
                <a:latin typeface="Montserrat Light" panose="00000400000000000000"/>
                <a:ea typeface="Montserrat Light" panose="00000400000000000000"/>
                <a:cs typeface="Montserrat Light" panose="00000400000000000000"/>
                <a:sym typeface="Montserrat Light" panose="00000400000000000000"/>
              </a:rPr>
              <a:t>ΙΟΥΛΙΟΣ</a:t>
            </a:r>
            <a:r>
              <a:rPr lang="en-US" sz="870" dirty="0">
                <a:solidFill>
                  <a:srgbClr val="FFFFFF"/>
                </a:solidFill>
                <a:latin typeface="Montserrat Light" panose="00000400000000000000"/>
                <a:ea typeface="Montserrat Light" panose="00000400000000000000"/>
                <a:cs typeface="Montserrat Light" panose="00000400000000000000"/>
                <a:sym typeface="Montserrat Light" panose="00000400000000000000"/>
              </a:rPr>
              <a:t> </a:t>
            </a:r>
            <a:r>
              <a:rPr lang="en-US" sz="870" b="0" i="0" u="none" strike="noStrike" cap="none" dirty="0">
                <a:solidFill>
                  <a:srgbClr val="FFFFFF"/>
                </a:solidFill>
                <a:latin typeface="Montserrat Light" panose="00000400000000000000"/>
                <a:ea typeface="Montserrat Light" panose="00000400000000000000"/>
                <a:cs typeface="Montserrat Light" panose="00000400000000000000"/>
                <a:sym typeface="Montserrat Light" panose="00000400000000000000"/>
              </a:rPr>
              <a:t> </a:t>
            </a:r>
            <a:r>
              <a:rPr lang="el-GR" altLang="en-US" sz="870" b="0" i="0" u="none" strike="noStrike" cap="none" dirty="0">
                <a:solidFill>
                  <a:srgbClr val="FFFFFF"/>
                </a:solidFill>
                <a:latin typeface="Montserrat Light" panose="00000400000000000000"/>
                <a:ea typeface="Montserrat Light" panose="00000400000000000000"/>
                <a:cs typeface="Montserrat Light" panose="00000400000000000000"/>
                <a:sym typeface="Montserrat Light" panose="00000400000000000000"/>
              </a:rPr>
              <a:t>2023</a:t>
            </a:r>
            <a:r>
              <a:rPr lang="en-US" sz="870" b="0" i="0" u="none" strike="noStrike" cap="none" dirty="0">
                <a:solidFill>
                  <a:srgbClr val="FFFFFF"/>
                </a:solidFill>
                <a:latin typeface="Montserrat Light" panose="00000400000000000000"/>
                <a:ea typeface="Montserrat Light" panose="00000400000000000000"/>
                <a:cs typeface="Montserrat Light" panose="00000400000000000000"/>
                <a:sym typeface="Montserrat Light" panose="00000400000000000000"/>
              </a:rPr>
              <a:t>| </a:t>
            </a:r>
            <a:r>
              <a:rPr lang="el-GR" altLang="en-US" sz="870" b="0" i="0" u="none" strike="noStrike" cap="none" dirty="0">
                <a:solidFill>
                  <a:srgbClr val="FFFFFF"/>
                </a:solidFill>
                <a:latin typeface="Montserrat Light" panose="00000400000000000000"/>
                <a:ea typeface="Montserrat Light" panose="00000400000000000000"/>
                <a:cs typeface="Montserrat Light" panose="00000400000000000000"/>
                <a:sym typeface="Montserrat Light" panose="00000400000000000000"/>
              </a:rPr>
              <a:t>ΕΝΗΜΕΡΩΤΙΚΟ ΔΕΛΤΙΟ</a:t>
            </a:r>
            <a:r>
              <a:rPr lang="en-US" sz="870" b="0" i="0" u="none" strike="noStrike" cap="none" dirty="0">
                <a:solidFill>
                  <a:srgbClr val="FFFFFF"/>
                </a:solidFill>
                <a:latin typeface="Montserrat Light" panose="00000400000000000000"/>
                <a:ea typeface="Montserrat Light" panose="00000400000000000000"/>
                <a:cs typeface="Montserrat Light" panose="00000400000000000000"/>
                <a:sym typeface="Montserrat Light" panose="00000400000000000000"/>
              </a:rPr>
              <a:t> 04</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
          <p:cNvSpPr txBox="1"/>
          <p:nvPr/>
        </p:nvSpPr>
        <p:spPr>
          <a:xfrm>
            <a:off x="349249" y="1436049"/>
            <a:ext cx="5721351" cy="221599"/>
          </a:xfrm>
          <a:prstGeom prst="rect">
            <a:avLst/>
          </a:prstGeom>
          <a:noFill/>
          <a:ln>
            <a:noFill/>
          </a:ln>
        </p:spPr>
        <p:txBody>
          <a:bodyPr spcFirstLastPara="1" wrap="square" lIns="0" tIns="0" rIns="0" bIns="0" anchor="t" anchorCtr="0">
            <a:spAutoFit/>
          </a:bodyPr>
          <a:lstStyle/>
          <a:p>
            <a:pPr marL="0" marR="0" lvl="0" indent="0" algn="just" rtl="0">
              <a:lnSpc>
                <a:spcPct val="120000"/>
              </a:lnSpc>
              <a:spcBef>
                <a:spcPts val="0"/>
              </a:spcBef>
              <a:spcAft>
                <a:spcPts val="0"/>
              </a:spcAft>
              <a:buClr>
                <a:srgbClr val="000000"/>
              </a:buClr>
              <a:buSzPts val="1200"/>
              <a:buFont typeface="Arial" panose="020B0604020202020204"/>
              <a:buNone/>
            </a:pPr>
            <a:r>
              <a:rPr lang="en-US" sz="1200" b="0" i="0" u="none" strike="noStrike" cap="none" dirty="0">
                <a:solidFill>
                  <a:srgbClr val="3F3F3F"/>
                </a:solidFill>
                <a:latin typeface="Roboto" panose="02000000000000000000"/>
                <a:ea typeface="Roboto" panose="02000000000000000000"/>
                <a:cs typeface="Roboto" panose="02000000000000000000"/>
                <a:sym typeface="Roboto" panose="02000000000000000000"/>
              </a:rPr>
              <a:t>. </a:t>
            </a:r>
            <a:endParaRPr sz="1200" b="0" i="0" u="none" strike="noStrike" cap="none" dirty="0">
              <a:solidFill>
                <a:srgbClr val="3F3F3F"/>
              </a:solidFill>
              <a:latin typeface="Roboto" panose="02000000000000000000"/>
              <a:ea typeface="Roboto" panose="02000000000000000000"/>
              <a:cs typeface="Roboto" panose="02000000000000000000"/>
              <a:sym typeface="Roboto" panose="02000000000000000000"/>
            </a:endParaRPr>
          </a:p>
        </p:txBody>
      </p:sp>
      <p:pic>
        <p:nvPicPr>
          <p:cNvPr id="140" name="Google Shape;140;p3"/>
          <p:cNvPicPr preferRelativeResize="0"/>
          <p:nvPr/>
        </p:nvPicPr>
        <p:blipFill rotWithShape="1">
          <a:blip r:embed="rId1"/>
          <a:srcRect t="49535" r="36260" b="49749"/>
          <a:stretch>
            <a:fillRect/>
          </a:stretch>
        </p:blipFill>
        <p:spPr>
          <a:xfrm>
            <a:off x="357084" y="1209886"/>
            <a:ext cx="6934200" cy="77842"/>
          </a:xfrm>
          <a:prstGeom prst="rect">
            <a:avLst/>
          </a:prstGeom>
          <a:noFill/>
          <a:ln>
            <a:noFill/>
          </a:ln>
        </p:spPr>
      </p:pic>
      <p:pic>
        <p:nvPicPr>
          <p:cNvPr id="143" name="Google Shape;143;p3"/>
          <p:cNvPicPr preferRelativeResize="0"/>
          <p:nvPr/>
        </p:nvPicPr>
        <p:blipFill rotWithShape="1">
          <a:blip r:embed="rId1"/>
          <a:srcRect t="45285" b="45285"/>
          <a:stretch>
            <a:fillRect/>
          </a:stretch>
        </p:blipFill>
        <p:spPr>
          <a:xfrm>
            <a:off x="0" y="-428625"/>
            <a:ext cx="7556500" cy="816610"/>
          </a:xfrm>
          <a:prstGeom prst="rect">
            <a:avLst/>
          </a:prstGeom>
          <a:noFill/>
          <a:ln>
            <a:noFill/>
          </a:ln>
        </p:spPr>
      </p:pic>
      <p:sp>
        <p:nvSpPr>
          <p:cNvPr id="148" name="Google Shape;148;p3"/>
          <p:cNvSpPr txBox="1"/>
          <p:nvPr/>
        </p:nvSpPr>
        <p:spPr>
          <a:xfrm>
            <a:off x="343915" y="4192587"/>
            <a:ext cx="4286250" cy="157031"/>
          </a:xfrm>
          <a:prstGeom prst="rect">
            <a:avLst/>
          </a:prstGeom>
          <a:noFill/>
          <a:ln>
            <a:noFill/>
          </a:ln>
        </p:spPr>
        <p:txBody>
          <a:bodyPr spcFirstLastPara="1" wrap="square" lIns="0" tIns="0" rIns="0" bIns="0" anchor="t" anchorCtr="0">
            <a:spAutoFit/>
          </a:bodyPr>
          <a:lstStyle/>
          <a:p>
            <a:pPr marL="0" marR="0" lvl="0" indent="0" algn="just" rtl="0">
              <a:lnSpc>
                <a:spcPct val="154000"/>
              </a:lnSpc>
              <a:spcBef>
                <a:spcPts val="0"/>
              </a:spcBef>
              <a:spcAft>
                <a:spcPts val="0"/>
              </a:spcAft>
              <a:buClr>
                <a:srgbClr val="000000"/>
              </a:buClr>
              <a:buSzPts val="900"/>
              <a:buFont typeface="Arial" panose="020B0604020202020204"/>
              <a:buNone/>
            </a:pPr>
            <a:endParaRPr sz="900" b="0" i="0" u="none" strike="noStrike" cap="none">
              <a:solidFill>
                <a:srgbClr val="3D3D3D"/>
              </a:solidFill>
              <a:latin typeface="Montserrat Light" panose="00000400000000000000"/>
              <a:ea typeface="Montserrat Light" panose="00000400000000000000"/>
              <a:cs typeface="Montserrat Light" panose="00000400000000000000"/>
              <a:sym typeface="Montserrat Light" panose="00000400000000000000"/>
            </a:endParaRPr>
          </a:p>
        </p:txBody>
      </p:sp>
      <p:sp>
        <p:nvSpPr>
          <p:cNvPr id="152" name="Google Shape;152;p3"/>
          <p:cNvSpPr txBox="1"/>
          <p:nvPr/>
        </p:nvSpPr>
        <p:spPr>
          <a:xfrm>
            <a:off x="513038" y="1689514"/>
            <a:ext cx="5971234" cy="2637790"/>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000000"/>
              </a:buClr>
              <a:buSzPts val="1200"/>
              <a:buFont typeface="Arial" panose="020B0604020202020204"/>
              <a:buNone/>
            </a:pPr>
            <a:r>
              <a:rPr lang="sv-SE" sz="1800" b="1" dirty="0">
                <a:solidFill>
                  <a:srgbClr val="3D3D3D"/>
                </a:solidFill>
                <a:latin typeface="Calibri" panose="020F0502020204030204"/>
                <a:cs typeface="Calibri" panose="020F0502020204030204"/>
              </a:rPr>
              <a:t>ΣΥΜΜΕΤΕΧΟΝΤΕΣ </a:t>
            </a:r>
            <a:endParaRPr lang="sv-SE" sz="1800" b="1" dirty="0">
              <a:solidFill>
                <a:srgbClr val="3D3D3D"/>
              </a:solidFill>
              <a:latin typeface="Calibri" panose="020F0502020204030204"/>
              <a:cs typeface="Calibri" panose="020F0502020204030204"/>
            </a:endParaRPr>
          </a:p>
          <a:p>
            <a:pPr marL="0" marR="0" lvl="0" algn="just" rtl="0">
              <a:lnSpc>
                <a:spcPct val="100000"/>
              </a:lnSpc>
              <a:spcBef>
                <a:spcPts val="0"/>
              </a:spcBef>
              <a:spcAft>
                <a:spcPts val="0"/>
              </a:spcAft>
              <a:buClr>
                <a:srgbClr val="000000"/>
              </a:buClr>
              <a:buSzTx/>
              <a:buFont typeface="Arial" panose="020B0604020202020204"/>
              <a:buNone/>
            </a:pPr>
            <a:r>
              <a:rPr lang="en-US" sz="1200" dirty="0">
                <a:solidFill>
                  <a:srgbClr val="3F3F3F"/>
                </a:solidFill>
                <a:latin typeface="Roboto" panose="02000000000000000000"/>
                <a:ea typeface="Roboto" panose="02000000000000000000"/>
                <a:cs typeface="Roboto" panose="02000000000000000000"/>
              </a:rPr>
              <a:t>Η συμμετοχή στην εκδήλωση εξασφαλίστηκε μέσω μιας προ-γραμμικής εγγραφής από μια μεγάλη ΜΚΟ, την Κοινωφελή ΕΚΑΒ (ελληνικό ακρωνύμιο της "Ελληνικής Μονάδας Αρωγής Κοινωνικής Πρόνοιας", το Εθνικό Κέντρο Άμεσης Βοήθειας του δημόσιου συστήματος υγείας], η οποία είναι μια μεγάλη και ανεξάρτητη κοινωνική οργάνωση με στόχο την καταπολέμηση κάθε μορφής κοινωνικού αποκλεισμού στην Ελλάδα. Το ΚΟΙΝΩΝΙΚΟ ΕΚΑΒ ενεργεί μέσω κινητών ομάδων, παρέχοντας άμεση υγειονομική, ψυχολογική και κοινωνική φροντίδα, στο ίδιο το σημείο όπου εντοπίζονται οι άνθρωποι που έχουν ανάγκη και θεωρείται μεγάλης σημασίας όσον αφορά τον αντίκτυπο και τη βιωσιμότητα του έργου μας. Στο Συνέδριο συμμετείχαν επιπλέον φορείς από οργανώσεις εκπαίδευσης ενηλίκων, υπηρεσίες ένταξης προσφύγων, υπηρεσίες απασχόλησης και επαγγελματίες που συνεργάζονται με φορείς προσφύγων και ένταξης.</a:t>
            </a:r>
            <a:endParaRPr lang="en-US" sz="1200" dirty="0">
              <a:solidFill>
                <a:srgbClr val="3F3F3F"/>
              </a:solidFill>
              <a:latin typeface="Roboto" panose="02000000000000000000"/>
              <a:ea typeface="Roboto" panose="02000000000000000000"/>
              <a:cs typeface="Roboto" panose="02000000000000000000"/>
            </a:endParaRPr>
          </a:p>
        </p:txBody>
      </p:sp>
      <p:pic>
        <p:nvPicPr>
          <p:cNvPr id="4" name="Bildobjekt 3"/>
          <p:cNvPicPr>
            <a:picLocks noChangeAspect="1"/>
          </p:cNvPicPr>
          <p:nvPr/>
        </p:nvPicPr>
        <p:blipFill rotWithShape="1">
          <a:blip r:embed="rId2"/>
          <a:srcRect l="8997" b="25784"/>
          <a:stretch>
            <a:fillRect/>
          </a:stretch>
        </p:blipFill>
        <p:spPr>
          <a:xfrm>
            <a:off x="1287140" y="4989909"/>
            <a:ext cx="4286250" cy="2309664"/>
          </a:xfrm>
          <a:prstGeom prst="rect">
            <a:avLst/>
          </a:prstGeom>
        </p:spPr>
      </p:pic>
      <p:sp>
        <p:nvSpPr>
          <p:cNvPr id="8" name="textruta 7"/>
          <p:cNvSpPr txBox="1"/>
          <p:nvPr/>
        </p:nvSpPr>
        <p:spPr>
          <a:xfrm>
            <a:off x="622300" y="7693024"/>
            <a:ext cx="5861972" cy="2454910"/>
          </a:xfrm>
          <a:prstGeom prst="rect">
            <a:avLst/>
          </a:prstGeom>
          <a:noFill/>
        </p:spPr>
        <p:txBody>
          <a:bodyPr wrap="square">
            <a:spAutoFit/>
          </a:bodyPr>
          <a:lstStyle/>
          <a:p>
            <a:pPr algn="just">
              <a:lnSpc>
                <a:spcPct val="120000"/>
              </a:lnSpc>
              <a:buSzPts val="1200"/>
            </a:pPr>
            <a:r>
              <a:rPr lang="sv-SE" sz="1800" b="1" dirty="0">
                <a:solidFill>
                  <a:srgbClr val="3D3D3D"/>
                </a:solidFill>
                <a:latin typeface="Calibri" panose="020F0502020204030204"/>
                <a:cs typeface="Calibri" panose="020F0502020204030204"/>
              </a:rPr>
              <a:t>ΣΥΜΠΕΡΑΣΜΑΤΑ ΚΑΙ ΠΑΡΑΤΗΡ</a:t>
            </a:r>
            <a:r>
              <a:rPr lang="sv-SE" sz="1800" b="1" dirty="0">
                <a:solidFill>
                  <a:srgbClr val="3D3D3D"/>
                </a:solidFill>
                <a:latin typeface="Calibri" panose="020F0502020204030204"/>
                <a:cs typeface="Calibri" panose="020F0502020204030204"/>
              </a:rPr>
              <a:t>ΗΣΕΙΣ</a:t>
            </a:r>
            <a:endParaRPr lang="sv-SE" sz="1800" b="1" dirty="0">
              <a:solidFill>
                <a:srgbClr val="3D3D3D"/>
              </a:solidFill>
              <a:latin typeface="Calibri" panose="020F0502020204030204"/>
              <a:cs typeface="Calibri" panose="020F0502020204030204"/>
            </a:endParaRPr>
          </a:p>
          <a:p>
            <a:pPr algn="just"/>
            <a:r>
              <a:rPr lang="en-US" sz="1200" dirty="0">
                <a:solidFill>
                  <a:srgbClr val="3F3F3F"/>
                </a:solidFill>
                <a:latin typeface="Roboto" panose="02000000000000000000"/>
                <a:ea typeface="Roboto" panose="02000000000000000000"/>
                <a:cs typeface="Roboto" panose="02000000000000000000"/>
              </a:rPr>
              <a:t>Η εκδήλωση σε γενικές γραμμές ανταποκρίθηκε στους προκαθορισμένους στόχους της και στις προσδοκίες των συμμετεχόντων. Οι συνολικές εντυπώσεις από την εκδήλωση ήταν πραγματικά θετικές. Οι διαπιστώσεις αυτές ήταν ικανοποιητικές για , δεδομένου ότι η εκδήλωση έχει θετικό αντίκτυπο στους εκπαιδευτές, τους φροντιστές, τους προπονητές που υποστηρίζουν πρόσφυγες και μετανάστες κ.λπ. Κατά τη διάρκεια της πολλαπλασιαστικής εκδήλωσης, οι συμμετέχοντες συμφώνησαν ότι τα αποτελέσματα που αναπτύχθηκαν και η μεθοδολογία Critical, το υλικό που αναπτύχθηκε καθώς και η διαδικτυακή πλατφόρμα αλληλεπιδραστικής μάθησης Critical θα μπορούσαν να συμβάλουν στην ενδυνάμωση και την κοινωνική ένταξη των γονέων προσφύγων και μεταναστών και στην ενίσχυση των βασικών γλωσσικών δεξιοτήτων τους.</a:t>
            </a:r>
            <a:endParaRPr lang="en-US" sz="1200" dirty="0">
              <a:solidFill>
                <a:srgbClr val="3F3F3F"/>
              </a:solidFill>
              <a:latin typeface="Roboto" panose="02000000000000000000"/>
              <a:ea typeface="Roboto" panose="02000000000000000000"/>
              <a:cs typeface="Roboto" panose="02000000000000000000"/>
            </a:endParaRPr>
          </a:p>
        </p:txBody>
      </p:sp>
      <p:sp>
        <p:nvSpPr>
          <p:cNvPr id="9" name="textruta 8"/>
          <p:cNvSpPr txBox="1"/>
          <p:nvPr/>
        </p:nvSpPr>
        <p:spPr>
          <a:xfrm>
            <a:off x="539700" y="828428"/>
            <a:ext cx="5127675" cy="368300"/>
          </a:xfrm>
          <a:prstGeom prst="rect">
            <a:avLst/>
          </a:prstGeom>
          <a:noFill/>
        </p:spPr>
        <p:txBody>
          <a:bodyPr wrap="square">
            <a:spAutoFit/>
          </a:bodyPr>
          <a:p>
            <a:pPr marL="0" marR="0" lvl="0" algn="l" rtl="0">
              <a:lnSpc>
                <a:spcPct val="100000"/>
              </a:lnSpc>
              <a:spcBef>
                <a:spcPts val="0"/>
              </a:spcBef>
              <a:spcAft>
                <a:spcPts val="0"/>
              </a:spcAft>
              <a:buClr>
                <a:srgbClr val="000000"/>
              </a:buClr>
              <a:buSzPts val="1800"/>
              <a:buFont typeface="Arial" panose="020B0604020202020204"/>
              <a:buNone/>
            </a:pPr>
            <a:r>
              <a:rPr lang="el-GR" altLang="en-US" sz="1800" b="1" dirty="0">
                <a:solidFill>
                  <a:srgbClr val="3D3D3D"/>
                </a:solidFill>
                <a:latin typeface="Arial Narrow" panose="020B0606020202030204" charset="0"/>
                <a:ea typeface="Oswald" panose="00000500000000000000"/>
                <a:cs typeface="Arial Narrow" panose="020B0606020202030204" charset="0"/>
                <a:sym typeface="Oswald" panose="00000500000000000000"/>
              </a:rPr>
              <a:t>ΤΕΛΙΚΟ ΣΥΝΕΔΡΙΟ ΑΘΗΝΑ 1η ΙΟΥΛΙΟΥ 2023</a:t>
            </a:r>
            <a:endParaRPr lang="el-GR" altLang="en-US" sz="1800" b="1" i="0" u="none" strike="noStrike" cap="none" dirty="0">
              <a:solidFill>
                <a:srgbClr val="3D3D3D"/>
              </a:solidFill>
              <a:latin typeface="Arial Narrow" panose="020B0606020202030204" charset="0"/>
              <a:ea typeface="Oswald" panose="00000500000000000000"/>
              <a:cs typeface="Arial Narrow" panose="020B0606020202030204" charset="0"/>
              <a:sym typeface="Oswald" panose="00000500000000000000"/>
            </a:endParaRPr>
          </a:p>
        </p:txBody>
      </p:sp>
      <p:sp>
        <p:nvSpPr>
          <p:cNvPr id="93" name="Google Shape;93;p1"/>
          <p:cNvSpPr txBox="1"/>
          <p:nvPr/>
        </p:nvSpPr>
        <p:spPr>
          <a:xfrm>
            <a:off x="1613145" y="96793"/>
            <a:ext cx="4331838" cy="205740"/>
          </a:xfrm>
          <a:prstGeom prst="rect">
            <a:avLst/>
          </a:prstGeom>
          <a:solidFill>
            <a:srgbClr val="534CAC"/>
          </a:solidFill>
          <a:ln>
            <a:noFill/>
          </a:ln>
        </p:spPr>
        <p:txBody>
          <a:bodyPr spcFirstLastPara="1" wrap="square" lIns="0" tIns="0" rIns="0" bIns="0" anchor="t" anchorCtr="0">
            <a:spAutoFit/>
          </a:bodyPr>
          <a:p>
            <a:pPr marL="0" marR="0" lvl="0" indent="0" algn="ctr" rtl="0">
              <a:lnSpc>
                <a:spcPct val="154000"/>
              </a:lnSpc>
              <a:spcBef>
                <a:spcPts val="0"/>
              </a:spcBef>
              <a:spcAft>
                <a:spcPts val="0"/>
              </a:spcAft>
              <a:buClr>
                <a:srgbClr val="000000"/>
              </a:buClr>
              <a:buSzPts val="871"/>
              <a:buFont typeface="Arial" panose="020B0604020202020204"/>
              <a:buNone/>
            </a:pPr>
            <a:r>
              <a:rPr lang="el-GR" altLang="en-US" sz="870" dirty="0">
                <a:solidFill>
                  <a:srgbClr val="FFFFFF"/>
                </a:solidFill>
                <a:latin typeface="Montserrat Light" panose="00000400000000000000"/>
                <a:ea typeface="Montserrat Light" panose="00000400000000000000"/>
                <a:cs typeface="Montserrat Light" panose="00000400000000000000"/>
                <a:sym typeface="Montserrat Light" panose="00000400000000000000"/>
              </a:rPr>
              <a:t>ΙΟΥΛΙΟΣ</a:t>
            </a:r>
            <a:r>
              <a:rPr lang="en-US" sz="870" dirty="0">
                <a:solidFill>
                  <a:srgbClr val="FFFFFF"/>
                </a:solidFill>
                <a:latin typeface="Montserrat Light" panose="00000400000000000000"/>
                <a:ea typeface="Montserrat Light" panose="00000400000000000000"/>
                <a:cs typeface="Montserrat Light" panose="00000400000000000000"/>
                <a:sym typeface="Montserrat Light" panose="00000400000000000000"/>
              </a:rPr>
              <a:t> </a:t>
            </a:r>
            <a:r>
              <a:rPr lang="en-US" sz="870" b="0" i="0" u="none" strike="noStrike" cap="none" dirty="0">
                <a:solidFill>
                  <a:srgbClr val="FFFFFF"/>
                </a:solidFill>
                <a:latin typeface="Montserrat Light" panose="00000400000000000000"/>
                <a:ea typeface="Montserrat Light" panose="00000400000000000000"/>
                <a:cs typeface="Montserrat Light" panose="00000400000000000000"/>
                <a:sym typeface="Montserrat Light" panose="00000400000000000000"/>
              </a:rPr>
              <a:t> </a:t>
            </a:r>
            <a:r>
              <a:rPr lang="el-GR" altLang="en-US" sz="870" b="0" i="0" u="none" strike="noStrike" cap="none" dirty="0">
                <a:solidFill>
                  <a:srgbClr val="FFFFFF"/>
                </a:solidFill>
                <a:latin typeface="Montserrat Light" panose="00000400000000000000"/>
                <a:ea typeface="Montserrat Light" panose="00000400000000000000"/>
                <a:cs typeface="Montserrat Light" panose="00000400000000000000"/>
                <a:sym typeface="Montserrat Light" panose="00000400000000000000"/>
              </a:rPr>
              <a:t>2023</a:t>
            </a:r>
            <a:r>
              <a:rPr lang="en-US" sz="870" b="0" i="0" u="none" strike="noStrike" cap="none" dirty="0">
                <a:solidFill>
                  <a:srgbClr val="FFFFFF"/>
                </a:solidFill>
                <a:latin typeface="Montserrat Light" panose="00000400000000000000"/>
                <a:ea typeface="Montserrat Light" panose="00000400000000000000"/>
                <a:cs typeface="Montserrat Light" panose="00000400000000000000"/>
                <a:sym typeface="Montserrat Light" panose="00000400000000000000"/>
              </a:rPr>
              <a:t>| </a:t>
            </a:r>
            <a:r>
              <a:rPr lang="el-GR" altLang="en-US" sz="870" b="0" i="0" u="none" strike="noStrike" cap="none" dirty="0">
                <a:solidFill>
                  <a:srgbClr val="FFFFFF"/>
                </a:solidFill>
                <a:latin typeface="Montserrat Light" panose="00000400000000000000"/>
                <a:ea typeface="Montserrat Light" panose="00000400000000000000"/>
                <a:cs typeface="Montserrat Light" panose="00000400000000000000"/>
                <a:sym typeface="Montserrat Light" panose="00000400000000000000"/>
              </a:rPr>
              <a:t>ΕΝΗΜΕΡΩΤΙΚΟ ΔΕΛΤΙΟ</a:t>
            </a:r>
            <a:r>
              <a:rPr lang="en-US" sz="870" b="0" i="0" u="none" strike="noStrike" cap="none" dirty="0">
                <a:solidFill>
                  <a:srgbClr val="FFFFFF"/>
                </a:solidFill>
                <a:latin typeface="Montserrat Light" panose="00000400000000000000"/>
                <a:ea typeface="Montserrat Light" panose="00000400000000000000"/>
                <a:cs typeface="Montserrat Light" panose="00000400000000000000"/>
                <a:sym typeface="Montserrat Light" panose="00000400000000000000"/>
              </a:rPr>
              <a:t> 04</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pic>
        <p:nvPicPr>
          <p:cNvPr id="158" name="Google Shape;158;p4"/>
          <p:cNvPicPr preferRelativeResize="0"/>
          <p:nvPr/>
        </p:nvPicPr>
        <p:blipFill rotWithShape="1">
          <a:blip r:embed="rId1"/>
          <a:srcRect t="49535" r="36260" b="49749"/>
          <a:stretch>
            <a:fillRect/>
          </a:stretch>
        </p:blipFill>
        <p:spPr>
          <a:xfrm>
            <a:off x="447675" y="1324724"/>
            <a:ext cx="4242474" cy="47625"/>
          </a:xfrm>
          <a:prstGeom prst="rect">
            <a:avLst/>
          </a:prstGeom>
          <a:noFill/>
          <a:ln>
            <a:noFill/>
          </a:ln>
        </p:spPr>
      </p:pic>
      <p:grpSp>
        <p:nvGrpSpPr>
          <p:cNvPr id="159" name="Google Shape;159;p4"/>
          <p:cNvGrpSpPr/>
          <p:nvPr/>
        </p:nvGrpSpPr>
        <p:grpSpPr>
          <a:xfrm>
            <a:off x="447675" y="2230243"/>
            <a:ext cx="2995375" cy="1674730"/>
            <a:chOff x="0" y="-256129"/>
            <a:chExt cx="2828316" cy="1612252"/>
          </a:xfrm>
        </p:grpSpPr>
        <p:pic>
          <p:nvPicPr>
            <p:cNvPr id="160" name="Google Shape;160;p4"/>
            <p:cNvPicPr preferRelativeResize="0"/>
            <p:nvPr/>
          </p:nvPicPr>
          <p:blipFill rotWithShape="1">
            <a:blip r:embed="rId2"/>
            <a:srcRect t="15732" b="27262"/>
            <a:stretch>
              <a:fillRect/>
            </a:stretch>
          </p:blipFill>
          <p:spPr>
            <a:xfrm>
              <a:off x="0" y="-256129"/>
              <a:ext cx="2828316" cy="1612252"/>
            </a:xfrm>
            <a:prstGeom prst="rect">
              <a:avLst/>
            </a:prstGeom>
            <a:noFill/>
            <a:ln>
              <a:noFill/>
            </a:ln>
          </p:spPr>
        </p:pic>
        <p:sp>
          <p:nvSpPr>
            <p:cNvPr id="161" name="Google Shape;161;p4"/>
            <p:cNvSpPr txBox="1"/>
            <p:nvPr/>
          </p:nvSpPr>
          <p:spPr>
            <a:xfrm>
              <a:off x="92277" y="-180994"/>
              <a:ext cx="2477281" cy="1333268"/>
            </a:xfrm>
            <a:prstGeom prst="rect">
              <a:avLst/>
            </a:prstGeom>
            <a:solidFill>
              <a:srgbClr val="E7E6F7"/>
            </a:solidFill>
            <a:ln>
              <a:noFill/>
            </a:ln>
          </p:spPr>
          <p:txBody>
            <a:bodyPr spcFirstLastPara="1" wrap="square" lIns="0" tIns="0" rIns="0" bIns="0" anchor="t" anchorCtr="0">
              <a:spAutoFit/>
            </a:bodyPr>
            <a:lstStyle/>
            <a:p>
              <a:pPr marL="0" marR="0" lvl="0" indent="0" algn="l" rtl="0">
                <a:lnSpc>
                  <a:spcPct val="164000"/>
                </a:lnSpc>
                <a:spcBef>
                  <a:spcPts val="0"/>
                </a:spcBef>
                <a:spcAft>
                  <a:spcPts val="0"/>
                </a:spcAft>
                <a:buClr>
                  <a:srgbClr val="000000"/>
                </a:buClr>
                <a:buSzPts val="1100"/>
                <a:buFont typeface="Arial" panose="020B0604020202020204"/>
                <a:buNone/>
              </a:pPr>
              <a:endParaRPr sz="1100" b="1" i="0" u="sng" strike="noStrike" cap="none" dirty="0">
                <a:solidFill>
                  <a:schemeClr val="dk1"/>
                </a:solidFill>
                <a:latin typeface="Montserrat" panose="00000500000000000000"/>
                <a:ea typeface="Montserrat" panose="00000500000000000000"/>
                <a:cs typeface="Montserrat" panose="00000500000000000000"/>
                <a:sym typeface="Montserrat" panose="00000500000000000000"/>
              </a:endParaRPr>
            </a:p>
            <a:p>
              <a:pPr marL="0" marR="0" lvl="0" indent="0" algn="l" rtl="0">
                <a:lnSpc>
                  <a:spcPct val="164000"/>
                </a:lnSpc>
                <a:spcBef>
                  <a:spcPts val="0"/>
                </a:spcBef>
                <a:spcAft>
                  <a:spcPts val="0"/>
                </a:spcAft>
                <a:buClr>
                  <a:srgbClr val="000000"/>
                </a:buClr>
                <a:buSzPts val="1100"/>
                <a:buFont typeface="Arial" panose="020B0604020202020204"/>
                <a:buNone/>
              </a:pPr>
              <a:r>
                <a:rPr lang="el-GR" altLang="en-US" sz="1100" b="1" i="0" u="sng" strike="noStrike" cap="none" dirty="0">
                  <a:solidFill>
                    <a:schemeClr val="dk1"/>
                  </a:solidFill>
                  <a:latin typeface="Montserrat" panose="00000500000000000000"/>
                  <a:ea typeface="Montserrat" panose="00000500000000000000"/>
                  <a:cs typeface="Montserrat" panose="00000500000000000000"/>
                  <a:sym typeface="Montserrat" panose="00000500000000000000"/>
                </a:rPr>
                <a:t>ΣΥΝΤΟΝΙΣΤΗΣ</a:t>
              </a:r>
              <a:r>
                <a:rPr lang="en-US" sz="1100" b="1" i="0" u="none" strike="noStrike" cap="none" dirty="0">
                  <a:solidFill>
                    <a:schemeClr val="dk1"/>
                  </a:solidFill>
                  <a:latin typeface="Montserrat" panose="00000500000000000000"/>
                  <a:ea typeface="Montserrat" panose="00000500000000000000"/>
                  <a:cs typeface="Montserrat" panose="00000500000000000000"/>
                  <a:sym typeface="Montserrat" panose="00000500000000000000"/>
                </a:rPr>
                <a:t>:</a:t>
              </a:r>
              <a:endParaRPr sz="1100" b="1" i="0" u="none" strike="noStrike" cap="none" dirty="0">
                <a:solidFill>
                  <a:schemeClr val="dk1"/>
                </a:solidFill>
                <a:latin typeface="Montserrat" panose="00000500000000000000"/>
                <a:ea typeface="Montserrat" panose="00000500000000000000"/>
                <a:cs typeface="Montserrat" panose="00000500000000000000"/>
                <a:sym typeface="Montserrat" panose="00000500000000000000"/>
              </a:endParaRPr>
            </a:p>
            <a:p>
              <a:pPr marL="0" marR="0" lvl="0" indent="0" algn="l" rtl="0">
                <a:lnSpc>
                  <a:spcPct val="164000"/>
                </a:lnSpc>
                <a:spcBef>
                  <a:spcPts val="0"/>
                </a:spcBef>
                <a:spcAft>
                  <a:spcPts val="0"/>
                </a:spcAft>
                <a:buClr>
                  <a:srgbClr val="000000"/>
                </a:buClr>
                <a:buSzPts val="1100"/>
                <a:buFont typeface="Arial" panose="020B0604020202020204"/>
                <a:buNone/>
              </a:pPr>
              <a:r>
                <a:rPr lang="en-US" sz="1100" b="1" i="0" u="none" strike="noStrike" cap="none" dirty="0">
                  <a:solidFill>
                    <a:schemeClr val="dk1"/>
                  </a:solidFill>
                  <a:latin typeface="Montserrat Light" panose="00000400000000000000"/>
                  <a:ea typeface="Montserrat Light" panose="00000400000000000000"/>
                  <a:cs typeface="Montserrat Light" panose="00000400000000000000"/>
                  <a:sym typeface="Montserrat Light" panose="00000400000000000000"/>
                </a:rPr>
                <a:t>FOLK UNIVERSITETET</a:t>
              </a:r>
              <a:endParaRPr sz="1100" b="1" i="0" u="none" strike="noStrike" cap="none" dirty="0">
                <a:solidFill>
                  <a:schemeClr val="dk1"/>
                </a:solidFill>
                <a:latin typeface="Montserrat Light" panose="00000400000000000000"/>
                <a:ea typeface="Montserrat Light" panose="00000400000000000000"/>
                <a:cs typeface="Montserrat Light" panose="00000400000000000000"/>
                <a:sym typeface="Montserrat Light" panose="00000400000000000000"/>
              </a:endParaRPr>
            </a:p>
            <a:p>
              <a:pPr marL="0" marR="0" lvl="0" indent="0" algn="l" rtl="0">
                <a:lnSpc>
                  <a:spcPct val="164000"/>
                </a:lnSpc>
                <a:spcBef>
                  <a:spcPts val="0"/>
                </a:spcBef>
                <a:spcAft>
                  <a:spcPts val="0"/>
                </a:spcAft>
                <a:buClr>
                  <a:srgbClr val="000000"/>
                </a:buClr>
                <a:buSzPts val="1100"/>
                <a:buFont typeface="Arial" panose="020B0604020202020204"/>
                <a:buNone/>
              </a:pPr>
              <a:r>
                <a:rPr lang="en-US" sz="1100" b="0" i="0" u="sng" strike="noStrike" cap="none" dirty="0">
                  <a:solidFill>
                    <a:schemeClr val="dk1"/>
                  </a:solidFill>
                  <a:latin typeface="Montserrat Light" panose="00000400000000000000"/>
                  <a:ea typeface="Montserrat Light" panose="00000400000000000000"/>
                  <a:cs typeface="Montserrat Light" panose="00000400000000000000"/>
                  <a:sym typeface="Montserrat Light" panose="00000400000000000000"/>
                  <a:hlinkClick r:id="rId3"/>
                </a:rPr>
                <a:t>www.folkuniversitetet.se</a:t>
              </a:r>
              <a:r>
                <a:rPr lang="en-US" sz="1100" b="0" i="0" u="none" strike="noStrike" cap="none" dirty="0">
                  <a:solidFill>
                    <a:schemeClr val="dk1"/>
                  </a:solidFill>
                  <a:latin typeface="Montserrat Light" panose="00000400000000000000"/>
                  <a:ea typeface="Montserrat Light" panose="00000400000000000000"/>
                  <a:cs typeface="Montserrat Light" panose="00000400000000000000"/>
                  <a:sym typeface="Montserrat Light" panose="00000400000000000000"/>
                </a:rPr>
                <a:t> </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64000"/>
                </a:lnSpc>
                <a:spcBef>
                  <a:spcPts val="0"/>
                </a:spcBef>
                <a:spcAft>
                  <a:spcPts val="0"/>
                </a:spcAft>
                <a:buClr>
                  <a:srgbClr val="000000"/>
                </a:buClr>
                <a:buSzPts val="1100"/>
                <a:buFont typeface="Arial" panose="020B0604020202020204"/>
                <a:buNone/>
              </a:pPr>
              <a:r>
                <a:rPr lang="en-US" sz="1100" b="0" i="0" u="sng" strike="noStrike" cap="none" dirty="0">
                  <a:solidFill>
                    <a:schemeClr val="dk1"/>
                  </a:solidFill>
                  <a:latin typeface="Montserrat Light" panose="00000400000000000000"/>
                  <a:ea typeface="Montserrat Light" panose="00000400000000000000"/>
                  <a:cs typeface="Montserrat Light" panose="00000400000000000000"/>
                  <a:sym typeface="Montserrat Light" panose="00000400000000000000"/>
                  <a:hlinkClick r:id="rId4"/>
                </a:rPr>
                <a:t>Maria.</a:t>
              </a:r>
              <a:r>
                <a:rPr lang="en-US" sz="1100" u="sng" dirty="0">
                  <a:solidFill>
                    <a:schemeClr val="dk1"/>
                  </a:solidFill>
                  <a:latin typeface="Montserrat Light" panose="00000400000000000000"/>
                  <a:ea typeface="Montserrat Light" panose="00000400000000000000"/>
                  <a:cs typeface="Montserrat Light" panose="00000400000000000000"/>
                  <a:sym typeface="Montserrat Light" panose="00000400000000000000"/>
                  <a:hlinkClick r:id="rId4"/>
                </a:rPr>
                <a:t>ahlen</a:t>
              </a:r>
              <a:r>
                <a:rPr lang="en-US" sz="1100" b="0" i="0" u="sng" strike="noStrike" cap="none" dirty="0">
                  <a:solidFill>
                    <a:schemeClr val="dk1"/>
                  </a:solidFill>
                  <a:latin typeface="Montserrat Light" panose="00000400000000000000"/>
                  <a:ea typeface="Montserrat Light" panose="00000400000000000000"/>
                  <a:cs typeface="Montserrat Light" panose="00000400000000000000"/>
                  <a:sym typeface="Montserrat Light" panose="00000400000000000000"/>
                  <a:hlinkClick r:id="rId4"/>
                </a:rPr>
                <a:t>@folkuniversitetet.se</a:t>
              </a:r>
              <a:r>
                <a:rPr lang="en-US" sz="1100" b="0" i="0" u="none" strike="noStrike" cap="none" dirty="0">
                  <a:solidFill>
                    <a:schemeClr val="dk1"/>
                  </a:solidFill>
                  <a:latin typeface="Montserrat Light" panose="00000400000000000000"/>
                  <a:ea typeface="Montserrat Light" panose="00000400000000000000"/>
                  <a:cs typeface="Montserrat Light" panose="00000400000000000000"/>
                  <a:sym typeface="Montserrat Light" panose="00000400000000000000"/>
                </a:rPr>
                <a:t> </a:t>
              </a:r>
              <a:endParaRPr sz="1100" b="0" i="0" u="none" strike="noStrike" cap="none" dirty="0">
                <a:solidFill>
                  <a:schemeClr val="dk1"/>
                </a:solidFill>
                <a:latin typeface="Montserrat Light" panose="00000400000000000000"/>
                <a:ea typeface="Montserrat Light" panose="00000400000000000000"/>
                <a:cs typeface="Montserrat Light" panose="00000400000000000000"/>
                <a:sym typeface="Montserrat Light" panose="00000400000000000000"/>
              </a:endParaRPr>
            </a:p>
          </p:txBody>
        </p:sp>
      </p:grpSp>
      <p:grpSp>
        <p:nvGrpSpPr>
          <p:cNvPr id="162" name="Google Shape;162;p4"/>
          <p:cNvGrpSpPr/>
          <p:nvPr/>
        </p:nvGrpSpPr>
        <p:grpSpPr>
          <a:xfrm>
            <a:off x="447675" y="3764538"/>
            <a:ext cx="2995375" cy="5291176"/>
            <a:chOff x="0" y="0"/>
            <a:chExt cx="2828316" cy="6336718"/>
          </a:xfrm>
        </p:grpSpPr>
        <p:pic>
          <p:nvPicPr>
            <p:cNvPr id="163" name="Google Shape;163;p4"/>
            <p:cNvPicPr preferRelativeResize="0"/>
            <p:nvPr/>
          </p:nvPicPr>
          <p:blipFill rotWithShape="1">
            <a:blip r:embed="rId5"/>
            <a:srcRect l="29769" r="29769" b="11528"/>
            <a:stretch>
              <a:fillRect/>
            </a:stretch>
          </p:blipFill>
          <p:spPr>
            <a:xfrm>
              <a:off x="0" y="0"/>
              <a:ext cx="2828316" cy="6184253"/>
            </a:xfrm>
            <a:prstGeom prst="rect">
              <a:avLst/>
            </a:prstGeom>
            <a:noFill/>
            <a:ln>
              <a:noFill/>
            </a:ln>
          </p:spPr>
        </p:pic>
        <p:sp>
          <p:nvSpPr>
            <p:cNvPr id="164" name="Google Shape;164;p4"/>
            <p:cNvSpPr txBox="1"/>
            <p:nvPr/>
          </p:nvSpPr>
          <p:spPr>
            <a:xfrm>
              <a:off x="102842" y="33887"/>
              <a:ext cx="2477281" cy="6302831"/>
            </a:xfrm>
            <a:prstGeom prst="rect">
              <a:avLst/>
            </a:prstGeom>
            <a:noFill/>
            <a:ln>
              <a:noFill/>
            </a:ln>
          </p:spPr>
          <p:txBody>
            <a:bodyPr spcFirstLastPara="1" wrap="square" lIns="0" tIns="0" rIns="0" bIns="0" anchor="t" anchorCtr="0">
              <a:spAutoFit/>
            </a:bodyPr>
            <a:lstStyle/>
            <a:p>
              <a:pPr marL="0" marR="0" lvl="0" indent="0" algn="l" rtl="0">
                <a:lnSpc>
                  <a:spcPct val="164000"/>
                </a:lnSpc>
                <a:spcBef>
                  <a:spcPts val="0"/>
                </a:spcBef>
                <a:spcAft>
                  <a:spcPts val="0"/>
                </a:spcAft>
                <a:buClr>
                  <a:srgbClr val="000000"/>
                </a:buClr>
                <a:buSzPts val="1100"/>
                <a:buFont typeface="Arial" panose="020B0604020202020204"/>
                <a:buNone/>
              </a:pPr>
              <a:endParaRPr sz="1100" b="1" i="0" u="sng" strike="noStrike" cap="none">
                <a:solidFill>
                  <a:schemeClr val="dk1"/>
                </a:solidFill>
                <a:latin typeface="Montserrat" panose="00000500000000000000"/>
                <a:ea typeface="Montserrat" panose="00000500000000000000"/>
                <a:cs typeface="Montserrat" panose="00000500000000000000"/>
                <a:sym typeface="Montserrat" panose="00000500000000000000"/>
              </a:endParaRPr>
            </a:p>
            <a:p>
              <a:pPr marL="0" marR="0" lvl="0" indent="0" algn="l" rtl="0">
                <a:lnSpc>
                  <a:spcPct val="164000"/>
                </a:lnSpc>
                <a:spcBef>
                  <a:spcPts val="0"/>
                </a:spcBef>
                <a:spcAft>
                  <a:spcPts val="0"/>
                </a:spcAft>
                <a:buClr>
                  <a:srgbClr val="000000"/>
                </a:buClr>
                <a:buSzPts val="1100"/>
                <a:buFont typeface="Arial" panose="020B0604020202020204"/>
                <a:buNone/>
              </a:pPr>
              <a:r>
                <a:rPr lang="el-GR" altLang="en-US" sz="1100" b="1" i="0" u="sng" strike="noStrike" cap="none">
                  <a:solidFill>
                    <a:schemeClr val="dk1"/>
                  </a:solidFill>
                  <a:latin typeface="Montserrat" panose="00000500000000000000"/>
                  <a:ea typeface="Montserrat" panose="00000500000000000000"/>
                  <a:cs typeface="Montserrat" panose="00000500000000000000"/>
                  <a:sym typeface="Montserrat" panose="00000500000000000000"/>
                </a:rPr>
                <a:t>ΕΤΑΙΡΟΙ</a:t>
              </a:r>
              <a:r>
                <a:rPr lang="en-US" sz="1100" b="1" i="0" u="none" strike="noStrike" cap="none">
                  <a:solidFill>
                    <a:schemeClr val="dk1"/>
                  </a:solidFill>
                  <a:latin typeface="Montserrat" panose="00000500000000000000"/>
                  <a:ea typeface="Montserrat" panose="00000500000000000000"/>
                  <a:cs typeface="Montserrat" panose="00000500000000000000"/>
                  <a:sym typeface="Montserrat" panose="00000500000000000000"/>
                </a:rPr>
                <a:t>:</a:t>
              </a:r>
              <a:r>
                <a:rPr lang="en-US" sz="1100" b="0" i="0" u="none" strike="noStrike" cap="none">
                  <a:solidFill>
                    <a:schemeClr val="dk1"/>
                  </a:solidFill>
                  <a:latin typeface="Montserrat Light" panose="00000400000000000000"/>
                  <a:ea typeface="Montserrat Light" panose="00000400000000000000"/>
                  <a:cs typeface="Montserrat Light" panose="00000400000000000000"/>
                  <a:sym typeface="Montserrat Light" panose="00000400000000000000"/>
                </a:rPr>
                <a:t> </a:t>
              </a:r>
              <a:endParaRPr sz="1100" b="0" i="0" u="none" strike="noStrike" cap="none">
                <a:solidFill>
                  <a:schemeClr val="dk1"/>
                </a:solidFill>
                <a:latin typeface="Montserrat Light" panose="00000400000000000000"/>
                <a:ea typeface="Montserrat Light" panose="00000400000000000000"/>
                <a:cs typeface="Montserrat Light" panose="00000400000000000000"/>
                <a:sym typeface="Montserrat Light" panose="00000400000000000000"/>
              </a:endParaRPr>
            </a:p>
            <a:p>
              <a:pPr marL="0" marR="0" lvl="0" indent="0" algn="l" rtl="0">
                <a:lnSpc>
                  <a:spcPct val="164000"/>
                </a:lnSpc>
                <a:spcBef>
                  <a:spcPts val="0"/>
                </a:spcBef>
                <a:spcAft>
                  <a:spcPts val="0"/>
                </a:spcAft>
                <a:buClr>
                  <a:srgbClr val="000000"/>
                </a:buClr>
                <a:buSzPts val="1100"/>
                <a:buFont typeface="Arial" panose="020B0604020202020204"/>
                <a:buNone/>
              </a:pPr>
              <a:r>
                <a:rPr lang="en-US" sz="1100" b="1" i="0" u="none" strike="noStrike" cap="none">
                  <a:solidFill>
                    <a:schemeClr val="dk1"/>
                  </a:solidFill>
                  <a:latin typeface="Montserrat Light" panose="00000400000000000000"/>
                  <a:ea typeface="Montserrat Light" panose="00000400000000000000"/>
                  <a:cs typeface="Montserrat Light" panose="00000400000000000000"/>
                  <a:sym typeface="Montserrat Light" panose="00000400000000000000"/>
                </a:rPr>
                <a:t>DIMITRA Educational Organization - </a:t>
              </a:r>
              <a:r>
                <a:rPr lang="el-GR" altLang="en-US" sz="1100" b="1" i="0" u="none" strike="noStrike" cap="none">
                  <a:solidFill>
                    <a:schemeClr val="dk1"/>
                  </a:solidFill>
                  <a:latin typeface="Montserrat Light" panose="00000400000000000000"/>
                  <a:ea typeface="Montserrat Light" panose="00000400000000000000"/>
                  <a:cs typeface="Montserrat Light" panose="00000400000000000000"/>
                  <a:sym typeface="Montserrat Light" panose="00000400000000000000"/>
                </a:rPr>
                <a:t>ΕΛΛΑΔΑ</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64000"/>
                </a:lnSpc>
                <a:spcBef>
                  <a:spcPts val="0"/>
                </a:spcBef>
                <a:spcAft>
                  <a:spcPts val="0"/>
                </a:spcAft>
                <a:buClr>
                  <a:srgbClr val="000000"/>
                </a:buClr>
                <a:buSzPts val="1100"/>
                <a:buFont typeface="Arial" panose="020B0604020202020204"/>
                <a:buNone/>
              </a:pPr>
              <a:r>
                <a:rPr lang="en-US" sz="1100" b="0" i="0" u="sng" strike="noStrike" cap="none">
                  <a:solidFill>
                    <a:schemeClr val="dk1"/>
                  </a:solidFill>
                  <a:latin typeface="Montserrat Light" panose="00000400000000000000"/>
                  <a:ea typeface="Montserrat Light" panose="00000400000000000000"/>
                  <a:cs typeface="Montserrat Light" panose="00000400000000000000"/>
                  <a:sym typeface="Montserrat Light" panose="00000400000000000000"/>
                  <a:hlinkClick r:id="rId6"/>
                </a:rPr>
                <a:t>www.iekdimitra.gr</a:t>
              </a:r>
              <a:endParaRPr sz="11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64000"/>
                </a:lnSpc>
                <a:spcBef>
                  <a:spcPts val="0"/>
                </a:spcBef>
                <a:spcAft>
                  <a:spcPts val="0"/>
                </a:spcAft>
                <a:buClr>
                  <a:srgbClr val="000000"/>
                </a:buClr>
                <a:buSzPts val="1100"/>
                <a:buFont typeface="Arial" panose="020B0604020202020204"/>
                <a:buNone/>
              </a:pPr>
              <a:r>
                <a:rPr lang="en-US" sz="1100" b="0" i="0" u="sng" strike="noStrike" cap="none">
                  <a:solidFill>
                    <a:schemeClr val="dk1"/>
                  </a:solidFill>
                  <a:latin typeface="Montserrat Light" panose="00000400000000000000"/>
                  <a:ea typeface="Montserrat Light" panose="00000400000000000000"/>
                  <a:cs typeface="Montserrat Light" panose="00000400000000000000"/>
                  <a:sym typeface="Montserrat Light" panose="00000400000000000000"/>
                  <a:hlinkClick r:id="rId7"/>
                </a:rPr>
                <a:t>anastasopoulou@dimitra.gr</a:t>
              </a:r>
              <a:r>
                <a:rPr lang="en-US" sz="1100" b="0" i="0" u="none" strike="noStrike" cap="none">
                  <a:solidFill>
                    <a:schemeClr val="dk1"/>
                  </a:solidFill>
                  <a:latin typeface="Montserrat Light" panose="00000400000000000000"/>
                  <a:ea typeface="Montserrat Light" panose="00000400000000000000"/>
                  <a:cs typeface="Montserrat Light" panose="00000400000000000000"/>
                  <a:sym typeface="Montserrat Light" panose="00000400000000000000"/>
                </a:rPr>
                <a:t> </a:t>
              </a:r>
              <a:endParaRPr sz="1100" b="0" i="0" u="none" strike="noStrike" cap="none">
                <a:solidFill>
                  <a:schemeClr val="dk1"/>
                </a:solidFill>
                <a:latin typeface="Montserrat Light" panose="00000400000000000000"/>
                <a:ea typeface="Montserrat Light" panose="00000400000000000000"/>
                <a:cs typeface="Montserrat Light" panose="00000400000000000000"/>
                <a:sym typeface="Montserrat Light" panose="00000400000000000000"/>
              </a:endParaRPr>
            </a:p>
            <a:p>
              <a:pPr marL="0" marR="0" lvl="0" indent="0" algn="l" rtl="0">
                <a:lnSpc>
                  <a:spcPct val="164000"/>
                </a:lnSpc>
                <a:spcBef>
                  <a:spcPts val="0"/>
                </a:spcBef>
                <a:spcAft>
                  <a:spcPts val="0"/>
                </a:spcAft>
                <a:buClr>
                  <a:srgbClr val="000000"/>
                </a:buClr>
                <a:buSzPts val="1100"/>
                <a:buFont typeface="Arial" panose="020B0604020202020204"/>
                <a:buNone/>
              </a:pPr>
              <a:endParaRPr sz="1100" b="0" i="0" u="none" strike="noStrike" cap="none">
                <a:solidFill>
                  <a:schemeClr val="dk1"/>
                </a:solidFill>
                <a:latin typeface="Montserrat Light" panose="00000400000000000000"/>
                <a:ea typeface="Montserrat Light" panose="00000400000000000000"/>
                <a:cs typeface="Montserrat Light" panose="00000400000000000000"/>
                <a:sym typeface="Montserrat Light" panose="00000400000000000000"/>
              </a:endParaRPr>
            </a:p>
            <a:p>
              <a:pPr marL="0" marR="0" lvl="0" indent="0" algn="l" rtl="0">
                <a:lnSpc>
                  <a:spcPct val="164000"/>
                </a:lnSpc>
                <a:spcBef>
                  <a:spcPts val="0"/>
                </a:spcBef>
                <a:spcAft>
                  <a:spcPts val="0"/>
                </a:spcAft>
                <a:buClr>
                  <a:srgbClr val="000000"/>
                </a:buClr>
                <a:buSzPts val="1100"/>
                <a:buFont typeface="Arial" panose="020B0604020202020204"/>
                <a:buNone/>
              </a:pPr>
              <a:r>
                <a:rPr lang="en-US" sz="1100" b="1" i="0" u="none" strike="noStrike" cap="none">
                  <a:solidFill>
                    <a:schemeClr val="dk1"/>
                  </a:solidFill>
                  <a:latin typeface="Montserrat Light" panose="00000400000000000000"/>
                  <a:ea typeface="Montserrat Light" panose="00000400000000000000"/>
                  <a:cs typeface="Montserrat Light" panose="00000400000000000000"/>
                  <a:sym typeface="Montserrat Light" panose="00000400000000000000"/>
                </a:rPr>
                <a:t>FISPE - </a:t>
              </a:r>
              <a:r>
                <a:rPr lang="el-GR" altLang="en-US" sz="1100" b="1" i="0" u="none" strike="noStrike" cap="none">
                  <a:solidFill>
                    <a:schemeClr val="dk1"/>
                  </a:solidFill>
                  <a:latin typeface="Montserrat Light" panose="00000400000000000000"/>
                  <a:ea typeface="Montserrat Light" panose="00000400000000000000"/>
                  <a:cs typeface="Montserrat Light" panose="00000400000000000000"/>
                  <a:sym typeface="Montserrat Light" panose="00000400000000000000"/>
                </a:rPr>
                <a:t>ΓΑΛΛΙΑ</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64000"/>
                </a:lnSpc>
                <a:spcBef>
                  <a:spcPts val="0"/>
                </a:spcBef>
                <a:spcAft>
                  <a:spcPts val="0"/>
                </a:spcAft>
                <a:buClr>
                  <a:srgbClr val="000000"/>
                </a:buClr>
                <a:buSzPts val="1100"/>
                <a:buFont typeface="Arial" panose="020B0604020202020204"/>
                <a:buNone/>
              </a:pPr>
              <a:r>
                <a:rPr lang="en-US" sz="1100" b="0" i="0" u="sng" strike="noStrike" cap="none">
                  <a:solidFill>
                    <a:schemeClr val="dk1"/>
                  </a:solidFill>
                  <a:latin typeface="Montserrat Light" panose="00000400000000000000"/>
                  <a:ea typeface="Montserrat Light" panose="00000400000000000000"/>
                  <a:cs typeface="Montserrat Light" panose="00000400000000000000"/>
                  <a:sym typeface="Montserrat Light" panose="00000400000000000000"/>
                  <a:hlinkClick r:id="rId8"/>
                </a:rPr>
                <a:t>www.fispe.fr</a:t>
              </a:r>
              <a:r>
                <a:rPr lang="en-US" sz="1100" b="0" i="0" u="none" strike="noStrike" cap="none">
                  <a:solidFill>
                    <a:schemeClr val="dk1"/>
                  </a:solidFill>
                  <a:latin typeface="Montserrat Light" panose="00000400000000000000"/>
                  <a:ea typeface="Montserrat Light" panose="00000400000000000000"/>
                  <a:cs typeface="Montserrat Light" panose="00000400000000000000"/>
                  <a:sym typeface="Montserrat Light" panose="00000400000000000000"/>
                </a:rPr>
                <a:t> </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64000"/>
                </a:lnSpc>
                <a:spcBef>
                  <a:spcPts val="0"/>
                </a:spcBef>
                <a:spcAft>
                  <a:spcPts val="0"/>
                </a:spcAft>
                <a:buClr>
                  <a:srgbClr val="000000"/>
                </a:buClr>
                <a:buSzPts val="1100"/>
                <a:buFont typeface="Arial" panose="020B0604020202020204"/>
                <a:buNone/>
              </a:pPr>
              <a:r>
                <a:rPr lang="en-US" sz="1100" b="0" i="0" u="sng" strike="noStrike" cap="none">
                  <a:solidFill>
                    <a:schemeClr val="dk1"/>
                  </a:solidFill>
                  <a:latin typeface="Montserrat Light" panose="00000400000000000000"/>
                  <a:ea typeface="Montserrat Light" panose="00000400000000000000"/>
                  <a:cs typeface="Montserrat Light" panose="00000400000000000000"/>
                  <a:sym typeface="Montserrat Light" panose="00000400000000000000"/>
                </a:rPr>
                <a:t>helene.ardisson@fispe.fr</a:t>
              </a:r>
              <a:endParaRPr sz="1100" b="0" i="0" u="none" strike="noStrike" cap="none">
                <a:solidFill>
                  <a:schemeClr val="dk1"/>
                </a:solidFill>
                <a:latin typeface="Montserrat Light" panose="00000400000000000000"/>
                <a:ea typeface="Montserrat Light" panose="00000400000000000000"/>
                <a:cs typeface="Montserrat Light" panose="00000400000000000000"/>
                <a:sym typeface="Montserrat Light" panose="00000400000000000000"/>
              </a:endParaRPr>
            </a:p>
            <a:p>
              <a:pPr marL="0" marR="0" lvl="0" indent="0" algn="l" rtl="0">
                <a:lnSpc>
                  <a:spcPct val="164000"/>
                </a:lnSpc>
                <a:spcBef>
                  <a:spcPts val="0"/>
                </a:spcBef>
                <a:spcAft>
                  <a:spcPts val="0"/>
                </a:spcAft>
                <a:buClr>
                  <a:srgbClr val="000000"/>
                </a:buClr>
                <a:buSzPts val="1100"/>
                <a:buFont typeface="Arial" panose="020B0604020202020204"/>
                <a:buNone/>
              </a:pPr>
              <a:endParaRPr sz="1100" b="0" i="0" u="none" strike="noStrike" cap="none">
                <a:solidFill>
                  <a:schemeClr val="dk1"/>
                </a:solidFill>
                <a:latin typeface="Montserrat Light" panose="00000400000000000000"/>
                <a:ea typeface="Montserrat Light" panose="00000400000000000000"/>
                <a:cs typeface="Montserrat Light" panose="00000400000000000000"/>
                <a:sym typeface="Montserrat Light" panose="00000400000000000000"/>
              </a:endParaRPr>
            </a:p>
            <a:p>
              <a:pPr marL="0" marR="0" lvl="0" indent="0" algn="l" rtl="0">
                <a:lnSpc>
                  <a:spcPct val="164000"/>
                </a:lnSpc>
                <a:spcBef>
                  <a:spcPts val="0"/>
                </a:spcBef>
                <a:spcAft>
                  <a:spcPts val="0"/>
                </a:spcAft>
                <a:buClr>
                  <a:srgbClr val="000000"/>
                </a:buClr>
                <a:buSzPts val="1100"/>
                <a:buFont typeface="Arial" panose="020B0604020202020204"/>
                <a:buNone/>
              </a:pPr>
              <a:r>
                <a:rPr lang="en-US" sz="1100" b="1" i="0" u="none" strike="noStrike" cap="none">
                  <a:solidFill>
                    <a:schemeClr val="dk1"/>
                  </a:solidFill>
                  <a:latin typeface="Montserrat Light" panose="00000400000000000000"/>
                  <a:ea typeface="Montserrat Light" panose="00000400000000000000"/>
                  <a:cs typeface="Montserrat Light" panose="00000400000000000000"/>
                  <a:sym typeface="Montserrat Light" panose="00000400000000000000"/>
                </a:rPr>
                <a:t>PROMEA - Hellenic Society for the Promotion of Research and Development Methodologies </a:t>
              </a:r>
              <a:br>
                <a:rPr lang="en-US" sz="1100" b="0" i="0" u="none" strike="noStrike" cap="none">
                  <a:solidFill>
                    <a:schemeClr val="dk1"/>
                  </a:solidFill>
                  <a:latin typeface="Calibri" panose="020F0502020204030204"/>
                  <a:ea typeface="Calibri" panose="020F0502020204030204"/>
                  <a:cs typeface="Calibri" panose="020F0502020204030204"/>
                  <a:sym typeface="Calibri" panose="020F0502020204030204"/>
                </a:rPr>
              </a:br>
              <a:r>
                <a:rPr lang="en-US" sz="1100" b="1" i="0" u="none" strike="noStrike" cap="none">
                  <a:solidFill>
                    <a:schemeClr val="dk1"/>
                  </a:solidFill>
                  <a:latin typeface="Montserrat Light" panose="00000400000000000000"/>
                  <a:ea typeface="Montserrat Light" panose="00000400000000000000"/>
                  <a:cs typeface="Montserrat Light" panose="00000400000000000000"/>
                  <a:sym typeface="Montserrat Light" panose="00000400000000000000"/>
                </a:rPr>
                <a:t>- </a:t>
              </a:r>
              <a:r>
                <a:rPr lang="el-GR" altLang="en-US" sz="1100" b="1" i="0" u="none" strike="noStrike" cap="none">
                  <a:solidFill>
                    <a:schemeClr val="dk1"/>
                  </a:solidFill>
                  <a:latin typeface="Montserrat Light" panose="00000400000000000000"/>
                  <a:ea typeface="Montserrat Light" panose="00000400000000000000"/>
                  <a:cs typeface="Montserrat Light" panose="00000400000000000000"/>
                  <a:sym typeface="Montserrat Light" panose="00000400000000000000"/>
                </a:rPr>
                <a:t>ΕΛΛΑΔΑ</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64000"/>
                </a:lnSpc>
                <a:spcBef>
                  <a:spcPts val="0"/>
                </a:spcBef>
                <a:spcAft>
                  <a:spcPts val="0"/>
                </a:spcAft>
                <a:buClr>
                  <a:srgbClr val="000000"/>
                </a:buClr>
                <a:buSzPts val="1100"/>
                <a:buFont typeface="Arial" panose="020B0604020202020204"/>
                <a:buNone/>
              </a:pPr>
              <a:r>
                <a:rPr lang="en-US" sz="1100" b="0" i="0" u="sng" strike="noStrike" cap="none">
                  <a:solidFill>
                    <a:schemeClr val="dk1"/>
                  </a:solidFill>
                  <a:latin typeface="Montserrat Light" panose="00000400000000000000"/>
                  <a:ea typeface="Montserrat Light" panose="00000400000000000000"/>
                  <a:cs typeface="Montserrat Light" panose="00000400000000000000"/>
                  <a:sym typeface="Montserrat Light" panose="00000400000000000000"/>
                  <a:hlinkClick r:id="rId9"/>
                </a:rPr>
                <a:t>www.promea.gr</a:t>
              </a:r>
              <a:endParaRPr sz="1100" b="0" i="0" u="none" strike="noStrike" cap="none">
                <a:solidFill>
                  <a:schemeClr val="dk1"/>
                </a:solidFill>
                <a:latin typeface="Montserrat Light" panose="00000400000000000000"/>
                <a:ea typeface="Montserrat Light" panose="00000400000000000000"/>
                <a:cs typeface="Montserrat Light" panose="00000400000000000000"/>
                <a:sym typeface="Montserrat Light" panose="00000400000000000000"/>
              </a:endParaRPr>
            </a:p>
            <a:p>
              <a:pPr marL="0" marR="0" lvl="0" indent="0" algn="l" rtl="0">
                <a:lnSpc>
                  <a:spcPct val="164000"/>
                </a:lnSpc>
                <a:spcBef>
                  <a:spcPts val="0"/>
                </a:spcBef>
                <a:spcAft>
                  <a:spcPts val="0"/>
                </a:spcAft>
                <a:buClr>
                  <a:srgbClr val="000000"/>
                </a:buClr>
                <a:buSzPts val="1100"/>
                <a:buFont typeface="Arial" panose="020B0604020202020204"/>
                <a:buNone/>
              </a:pPr>
              <a:r>
                <a:rPr lang="en-US" sz="1100" b="0" i="0" u="sng" strike="noStrike" cap="none">
                  <a:solidFill>
                    <a:schemeClr val="dk1"/>
                  </a:solidFill>
                  <a:latin typeface="Montserrat Light" panose="00000400000000000000"/>
                  <a:ea typeface="Montserrat Light" panose="00000400000000000000"/>
                  <a:cs typeface="Montserrat Light" panose="00000400000000000000"/>
                  <a:sym typeface="Montserrat Light" panose="00000400000000000000"/>
                  <a:hlinkClick r:id="rId10"/>
                </a:rPr>
                <a:t>projects@promea.gr</a:t>
              </a:r>
              <a:endParaRPr sz="1100" b="0" i="0" u="none" strike="noStrike" cap="none">
                <a:solidFill>
                  <a:srgbClr val="FFFFFF"/>
                </a:solidFill>
                <a:latin typeface="Montserrat Light" panose="00000400000000000000"/>
                <a:ea typeface="Montserrat Light" panose="00000400000000000000"/>
                <a:cs typeface="Montserrat Light" panose="00000400000000000000"/>
                <a:sym typeface="Montserrat Light" panose="00000400000000000000"/>
              </a:endParaRPr>
            </a:p>
            <a:p>
              <a:pPr marL="0" marR="0" lvl="0" indent="0" algn="l" rtl="0">
                <a:lnSpc>
                  <a:spcPct val="164000"/>
                </a:lnSpc>
                <a:spcBef>
                  <a:spcPts val="0"/>
                </a:spcBef>
                <a:spcAft>
                  <a:spcPts val="0"/>
                </a:spcAft>
                <a:buClr>
                  <a:srgbClr val="000000"/>
                </a:buClr>
                <a:buSzPts val="1100"/>
                <a:buFont typeface="Arial" panose="020B0604020202020204"/>
                <a:buNone/>
              </a:pPr>
              <a:endParaRPr sz="1100" b="0" i="0" u="none" strike="noStrike" cap="none">
                <a:solidFill>
                  <a:srgbClr val="FFFFFF"/>
                </a:solidFill>
                <a:latin typeface="Montserrat Light" panose="00000400000000000000"/>
                <a:ea typeface="Montserrat Light" panose="00000400000000000000"/>
                <a:cs typeface="Montserrat Light" panose="00000400000000000000"/>
                <a:sym typeface="Montserrat Light" panose="00000400000000000000"/>
              </a:endParaRPr>
            </a:p>
            <a:p>
              <a:pPr marL="0" marR="0" lvl="0" indent="0" algn="l" rtl="0">
                <a:lnSpc>
                  <a:spcPct val="164000"/>
                </a:lnSpc>
                <a:spcBef>
                  <a:spcPts val="0"/>
                </a:spcBef>
                <a:spcAft>
                  <a:spcPts val="0"/>
                </a:spcAft>
                <a:buClr>
                  <a:srgbClr val="000000"/>
                </a:buClr>
                <a:buSzPts val="1100"/>
                <a:buFont typeface="Arial" panose="020B0604020202020204"/>
                <a:buNone/>
              </a:pPr>
              <a:endParaRPr sz="1100" b="0" i="0" u="none" strike="noStrike" cap="none">
                <a:solidFill>
                  <a:srgbClr val="FFFFFF"/>
                </a:solidFill>
                <a:latin typeface="Montserrat Light" panose="00000400000000000000"/>
                <a:ea typeface="Montserrat Light" panose="00000400000000000000"/>
                <a:cs typeface="Montserrat Light" panose="00000400000000000000"/>
                <a:sym typeface="Montserrat Light" panose="00000400000000000000"/>
              </a:endParaRPr>
            </a:p>
          </p:txBody>
        </p:sp>
      </p:grpSp>
      <p:sp>
        <p:nvSpPr>
          <p:cNvPr id="165" name="Google Shape;165;p4"/>
          <p:cNvSpPr txBox="1"/>
          <p:nvPr/>
        </p:nvSpPr>
        <p:spPr>
          <a:xfrm>
            <a:off x="488315" y="799423"/>
            <a:ext cx="4286250" cy="487045"/>
          </a:xfrm>
          <a:prstGeom prst="rect">
            <a:avLst/>
          </a:prstGeom>
          <a:noFill/>
          <a:ln>
            <a:noFill/>
          </a:ln>
        </p:spPr>
        <p:txBody>
          <a:bodyPr spcFirstLastPara="1" wrap="square" lIns="0" tIns="0" rIns="0" bIns="0" anchor="t" anchorCtr="0">
            <a:spAutoFit/>
          </a:bodyPr>
          <a:lstStyle/>
          <a:p>
            <a:pPr marL="0" marR="0" lvl="0" algn="l" rtl="0">
              <a:lnSpc>
                <a:spcPct val="132000"/>
              </a:lnSpc>
              <a:spcBef>
                <a:spcPts val="0"/>
              </a:spcBef>
              <a:spcAft>
                <a:spcPts val="0"/>
              </a:spcAft>
              <a:buClr>
                <a:srgbClr val="000000"/>
              </a:buClr>
              <a:buSzPts val="2396"/>
              <a:buFont typeface="Arial" panose="020B0604020202020204"/>
              <a:buNone/>
            </a:pPr>
            <a:r>
              <a:rPr lang="el-GR" altLang="en-US" sz="2400" b="1" i="0" u="none" strike="noStrike" cap="none" dirty="0">
                <a:solidFill>
                  <a:srgbClr val="3D3D3D"/>
                </a:solidFill>
                <a:latin typeface="Arial Narrow" panose="020B0606020202030204" charset="0"/>
                <a:ea typeface="Oswald" panose="00000500000000000000"/>
                <a:cs typeface="Arial Narrow" panose="020B0606020202030204" charset="0"/>
                <a:sym typeface="Oswald" panose="00000500000000000000"/>
              </a:rPr>
              <a:t>Η ΟΜΑΔΑ ΤΟΥ ΕΡΓΟΥ</a:t>
            </a:r>
            <a:endParaRPr lang="el-GR" altLang="en-US" sz="2400" b="1" i="0" u="none" strike="noStrike" cap="none" dirty="0">
              <a:solidFill>
                <a:srgbClr val="3D3D3D"/>
              </a:solidFill>
              <a:latin typeface="Arial Narrow" panose="020B0606020202030204" charset="0"/>
              <a:ea typeface="Oswald" panose="00000500000000000000"/>
              <a:cs typeface="Arial Narrow" panose="020B0606020202030204" charset="0"/>
              <a:sym typeface="Oswald" panose="00000500000000000000"/>
            </a:endParaRPr>
          </a:p>
        </p:txBody>
      </p:sp>
      <p:sp>
        <p:nvSpPr>
          <p:cNvPr id="166" name="Google Shape;166;p4"/>
          <p:cNvSpPr txBox="1"/>
          <p:nvPr/>
        </p:nvSpPr>
        <p:spPr>
          <a:xfrm>
            <a:off x="464311" y="1697067"/>
            <a:ext cx="6802613" cy="377825"/>
          </a:xfrm>
          <a:prstGeom prst="rect">
            <a:avLst/>
          </a:prstGeom>
          <a:noFill/>
          <a:ln>
            <a:noFill/>
          </a:ln>
        </p:spPr>
        <p:txBody>
          <a:bodyPr spcFirstLastPara="1" wrap="square" lIns="0" tIns="0" rIns="0" bIns="0" anchor="t" anchorCtr="0">
            <a:spAutoFit/>
          </a:bodyPr>
          <a:lstStyle/>
          <a:p>
            <a:pPr algn="just">
              <a:lnSpc>
                <a:spcPts val="1475"/>
              </a:lnSpc>
            </a:pPr>
            <a:r>
              <a:rPr lang="el-GR" sz="1100" b="1" spc="21" dirty="0">
                <a:solidFill>
                  <a:srgbClr val="3D3D3D"/>
                </a:solidFill>
                <a:latin typeface="+mj-lt"/>
                <a:cs typeface="Mongolian Baiti" panose="03000500000000000000" pitchFamily="66" charset="0"/>
                <a:sym typeface="+mn-ea"/>
              </a:rPr>
              <a:t>ΣΤΟ ΈΡΓΟ ΣΥΜΜΕΤΈΧΟΥΝ 4 ΕΤΑΊΡΟΙ ΑΠΌ 3 ΕΥΡΩΠΑΪΚΈΣ ΧΏΡΕΣ, ΣΧΗΜΑΤΊΖΟΝΤΑΣ ΜΙΑ ΔΙΑΚΡΑΤΙΚΉ ΕΤΑΙΡΙΚΉ ΣΧΈΣΗ ΣΥΝΕΡΓΑΣΊΑΣ. </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67" name="Google Shape;167;p4"/>
          <p:cNvPicPr preferRelativeResize="0"/>
          <p:nvPr/>
        </p:nvPicPr>
        <p:blipFill rotWithShape="1">
          <a:blip r:embed="rId11"/>
          <a:srcRect/>
          <a:stretch>
            <a:fillRect/>
          </a:stretch>
        </p:blipFill>
        <p:spPr>
          <a:xfrm>
            <a:off x="4532771" y="2224652"/>
            <a:ext cx="2006166" cy="2006164"/>
          </a:xfrm>
          <a:prstGeom prst="rect">
            <a:avLst/>
          </a:prstGeom>
          <a:noFill/>
          <a:ln>
            <a:noFill/>
          </a:ln>
        </p:spPr>
      </p:pic>
      <p:pic>
        <p:nvPicPr>
          <p:cNvPr id="168" name="Google Shape;168;p4"/>
          <p:cNvPicPr preferRelativeResize="0"/>
          <p:nvPr/>
        </p:nvPicPr>
        <p:blipFill rotWithShape="1">
          <a:blip r:embed="rId12"/>
          <a:srcRect/>
          <a:stretch>
            <a:fillRect/>
          </a:stretch>
        </p:blipFill>
        <p:spPr>
          <a:xfrm>
            <a:off x="4733925" y="5517139"/>
            <a:ext cx="1456512" cy="1456512"/>
          </a:xfrm>
          <a:prstGeom prst="rect">
            <a:avLst/>
          </a:prstGeom>
          <a:noFill/>
          <a:ln>
            <a:noFill/>
          </a:ln>
        </p:spPr>
      </p:pic>
      <p:pic>
        <p:nvPicPr>
          <p:cNvPr id="169" name="Google Shape;169;p4"/>
          <p:cNvPicPr preferRelativeResize="0"/>
          <p:nvPr/>
        </p:nvPicPr>
        <p:blipFill rotWithShape="1">
          <a:blip r:embed="rId13"/>
          <a:srcRect/>
          <a:stretch>
            <a:fillRect/>
          </a:stretch>
        </p:blipFill>
        <p:spPr>
          <a:xfrm>
            <a:off x="4774570" y="6779234"/>
            <a:ext cx="1522568" cy="1522568"/>
          </a:xfrm>
          <a:prstGeom prst="rect">
            <a:avLst/>
          </a:prstGeom>
          <a:noFill/>
          <a:ln>
            <a:noFill/>
          </a:ln>
        </p:spPr>
      </p:pic>
      <p:pic>
        <p:nvPicPr>
          <p:cNvPr id="170" name="Google Shape;170;p4"/>
          <p:cNvPicPr preferRelativeResize="0"/>
          <p:nvPr/>
        </p:nvPicPr>
        <p:blipFill rotWithShape="1">
          <a:blip r:embed="rId14"/>
          <a:srcRect/>
          <a:stretch>
            <a:fillRect/>
          </a:stretch>
        </p:blipFill>
        <p:spPr>
          <a:xfrm>
            <a:off x="4733925" y="4168801"/>
            <a:ext cx="1348882" cy="1081603"/>
          </a:xfrm>
          <a:prstGeom prst="rect">
            <a:avLst/>
          </a:prstGeom>
          <a:noFill/>
          <a:ln>
            <a:noFill/>
          </a:ln>
        </p:spPr>
      </p:pic>
      <p:pic>
        <p:nvPicPr>
          <p:cNvPr id="172" name="Google Shape;172;p4"/>
          <p:cNvPicPr preferRelativeResize="0"/>
          <p:nvPr/>
        </p:nvPicPr>
        <p:blipFill rotWithShape="1">
          <a:blip r:embed="rId15"/>
          <a:srcRect/>
          <a:stretch>
            <a:fillRect/>
          </a:stretch>
        </p:blipFill>
        <p:spPr>
          <a:xfrm>
            <a:off x="5267865" y="404309"/>
            <a:ext cx="1999277" cy="1253278"/>
          </a:xfrm>
          <a:prstGeom prst="rect">
            <a:avLst/>
          </a:prstGeom>
          <a:noFill/>
          <a:ln>
            <a:noFill/>
          </a:ln>
        </p:spPr>
      </p:pic>
      <p:pic>
        <p:nvPicPr>
          <p:cNvPr id="174" name="Google Shape;174;p4"/>
          <p:cNvPicPr preferRelativeResize="0"/>
          <p:nvPr/>
        </p:nvPicPr>
        <p:blipFill rotWithShape="1">
          <a:blip r:embed="rId16"/>
          <a:srcRect t="45285" b="45285"/>
          <a:stretch>
            <a:fillRect/>
          </a:stretch>
        </p:blipFill>
        <p:spPr>
          <a:xfrm>
            <a:off x="0" y="-428625"/>
            <a:ext cx="7556500" cy="816610"/>
          </a:xfrm>
          <a:prstGeom prst="rect">
            <a:avLst/>
          </a:prstGeom>
          <a:noFill/>
          <a:ln>
            <a:noFill/>
          </a:ln>
        </p:spPr>
      </p:pic>
      <p:pic>
        <p:nvPicPr>
          <p:cNvPr id="176" name="Google Shape;176;p4" descr="Une image contenant texte&#10;&#10;Description générée automatiquement"/>
          <p:cNvPicPr preferRelativeResize="0"/>
          <p:nvPr/>
        </p:nvPicPr>
        <p:blipFill rotWithShape="1">
          <a:blip r:embed="rId17"/>
          <a:srcRect/>
          <a:stretch>
            <a:fillRect/>
          </a:stretch>
        </p:blipFill>
        <p:spPr>
          <a:xfrm>
            <a:off x="2865192" y="9285657"/>
            <a:ext cx="2000849" cy="446414"/>
          </a:xfrm>
          <a:prstGeom prst="rect">
            <a:avLst/>
          </a:prstGeom>
          <a:noFill/>
          <a:ln>
            <a:noFill/>
          </a:ln>
        </p:spPr>
      </p:pic>
      <p:sp>
        <p:nvSpPr>
          <p:cNvPr id="7" name="TextBox 6"/>
          <p:cNvSpPr txBox="1"/>
          <p:nvPr/>
        </p:nvSpPr>
        <p:spPr>
          <a:xfrm>
            <a:off x="447675" y="9892894"/>
            <a:ext cx="6530975" cy="877163"/>
          </a:xfrm>
          <a:prstGeom prst="rect">
            <a:avLst/>
          </a:prstGeom>
          <a:noFill/>
        </p:spPr>
        <p:txBody>
          <a:bodyPr wrap="square" rtlCol="0">
            <a:spAutoFit/>
          </a:bodyPr>
          <a:p>
            <a:pPr algn="ctr"/>
            <a:r>
              <a:rPr lang="el-GR" sz="1100" dirty="0"/>
              <a:t>Το έργο αυτό χρηματοδοτήθηκε με την υποστήριξη της Ευρωπαϊκής Επιτροπής. Η παρούσα ανακοίνωση δημοσίευσης αντανακλά μόνο τις απόψεις του συγγραφέα και η Επιτροπή δεν φέρει ευθύνη για οποιαδήποτε χρήση των πληροφοριών που περιέχονται σε αυτήν.</a:t>
            </a:r>
            <a:endParaRPr lang="el-GR" sz="1100" dirty="0"/>
          </a:p>
          <a:p>
            <a:endParaRPr lang="en-US" dirty="0"/>
          </a:p>
        </p:txBody>
      </p:sp>
      <p:sp>
        <p:nvSpPr>
          <p:cNvPr id="93" name="Google Shape;93;p1"/>
          <p:cNvSpPr txBox="1"/>
          <p:nvPr/>
        </p:nvSpPr>
        <p:spPr>
          <a:xfrm>
            <a:off x="1613145" y="96793"/>
            <a:ext cx="4331838" cy="205740"/>
          </a:xfrm>
          <a:prstGeom prst="rect">
            <a:avLst/>
          </a:prstGeom>
          <a:solidFill>
            <a:srgbClr val="534CAC"/>
          </a:solidFill>
          <a:ln>
            <a:noFill/>
          </a:ln>
        </p:spPr>
        <p:txBody>
          <a:bodyPr spcFirstLastPara="1" wrap="square" lIns="0" tIns="0" rIns="0" bIns="0" anchor="t" anchorCtr="0">
            <a:spAutoFit/>
          </a:bodyPr>
          <a:p>
            <a:pPr marL="0" marR="0" lvl="0" indent="0" algn="ctr" rtl="0">
              <a:lnSpc>
                <a:spcPct val="154000"/>
              </a:lnSpc>
              <a:spcBef>
                <a:spcPts val="0"/>
              </a:spcBef>
              <a:spcAft>
                <a:spcPts val="0"/>
              </a:spcAft>
              <a:buClr>
                <a:srgbClr val="000000"/>
              </a:buClr>
              <a:buSzPts val="871"/>
              <a:buFont typeface="Arial" panose="020B0604020202020204"/>
              <a:buNone/>
            </a:pPr>
            <a:r>
              <a:rPr lang="el-GR" altLang="en-US" sz="870" dirty="0">
                <a:solidFill>
                  <a:srgbClr val="FFFFFF"/>
                </a:solidFill>
                <a:latin typeface="Montserrat Light" panose="00000400000000000000"/>
                <a:ea typeface="Montserrat Light" panose="00000400000000000000"/>
                <a:cs typeface="Montserrat Light" panose="00000400000000000000"/>
                <a:sym typeface="Montserrat Light" panose="00000400000000000000"/>
              </a:rPr>
              <a:t>ΙΟΥΛΙΟΣ</a:t>
            </a:r>
            <a:r>
              <a:rPr lang="en-US" sz="870" dirty="0">
                <a:solidFill>
                  <a:srgbClr val="FFFFFF"/>
                </a:solidFill>
                <a:latin typeface="Montserrat Light" panose="00000400000000000000"/>
                <a:ea typeface="Montserrat Light" panose="00000400000000000000"/>
                <a:cs typeface="Montserrat Light" panose="00000400000000000000"/>
                <a:sym typeface="Montserrat Light" panose="00000400000000000000"/>
              </a:rPr>
              <a:t> </a:t>
            </a:r>
            <a:r>
              <a:rPr lang="en-US" sz="870" b="0" i="0" u="none" strike="noStrike" cap="none" dirty="0">
                <a:solidFill>
                  <a:srgbClr val="FFFFFF"/>
                </a:solidFill>
                <a:latin typeface="Montserrat Light" panose="00000400000000000000"/>
                <a:ea typeface="Montserrat Light" panose="00000400000000000000"/>
                <a:cs typeface="Montserrat Light" panose="00000400000000000000"/>
                <a:sym typeface="Montserrat Light" panose="00000400000000000000"/>
              </a:rPr>
              <a:t> </a:t>
            </a:r>
            <a:r>
              <a:rPr lang="el-GR" altLang="en-US" sz="870" b="0" i="0" u="none" strike="noStrike" cap="none" dirty="0">
                <a:solidFill>
                  <a:srgbClr val="FFFFFF"/>
                </a:solidFill>
                <a:latin typeface="Montserrat Light" panose="00000400000000000000"/>
                <a:ea typeface="Montserrat Light" panose="00000400000000000000"/>
                <a:cs typeface="Montserrat Light" panose="00000400000000000000"/>
                <a:sym typeface="Montserrat Light" panose="00000400000000000000"/>
              </a:rPr>
              <a:t>2023</a:t>
            </a:r>
            <a:r>
              <a:rPr lang="en-US" sz="870" b="0" i="0" u="none" strike="noStrike" cap="none" dirty="0">
                <a:solidFill>
                  <a:srgbClr val="FFFFFF"/>
                </a:solidFill>
                <a:latin typeface="Montserrat Light" panose="00000400000000000000"/>
                <a:ea typeface="Montserrat Light" panose="00000400000000000000"/>
                <a:cs typeface="Montserrat Light" panose="00000400000000000000"/>
                <a:sym typeface="Montserrat Light" panose="00000400000000000000"/>
              </a:rPr>
              <a:t>| </a:t>
            </a:r>
            <a:r>
              <a:rPr lang="el-GR" altLang="en-US" sz="870" b="0" i="0" u="none" strike="noStrike" cap="none" dirty="0">
                <a:solidFill>
                  <a:srgbClr val="FFFFFF"/>
                </a:solidFill>
                <a:latin typeface="Montserrat Light" panose="00000400000000000000"/>
                <a:ea typeface="Montserrat Light" panose="00000400000000000000"/>
                <a:cs typeface="Montserrat Light" panose="00000400000000000000"/>
                <a:sym typeface="Montserrat Light" panose="00000400000000000000"/>
              </a:rPr>
              <a:t>ΕΝΗΜΕΡΩΤΙΚΟ ΔΕΛΤΙΟ</a:t>
            </a:r>
            <a:r>
              <a:rPr lang="en-US" sz="870" b="0" i="0" u="none" strike="noStrike" cap="none" dirty="0">
                <a:solidFill>
                  <a:srgbClr val="FFFFFF"/>
                </a:solidFill>
                <a:latin typeface="Montserrat Light" panose="00000400000000000000"/>
                <a:ea typeface="Montserrat Light" panose="00000400000000000000"/>
                <a:cs typeface="Montserrat Light" panose="00000400000000000000"/>
                <a:sym typeface="Montserrat Light" panose="00000400000000000000"/>
              </a:rPr>
              <a:t> 04</a:t>
            </a:r>
            <a:endParaRPr dirty="0"/>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5054</Words>
  <Application>WPS Presentation</Application>
  <PresentationFormat>Anpassad</PresentationFormat>
  <Paragraphs>92</Paragraphs>
  <Slides>4</Slides>
  <Notes>4</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4</vt:i4>
      </vt:variant>
    </vt:vector>
  </HeadingPairs>
  <TitlesOfParts>
    <vt:vector size="24" baseType="lpstr">
      <vt:lpstr>Arial</vt:lpstr>
      <vt:lpstr>SimSun</vt:lpstr>
      <vt:lpstr>Wingdings</vt:lpstr>
      <vt:lpstr>Arial</vt:lpstr>
      <vt:lpstr>Calibri</vt:lpstr>
      <vt:lpstr>Oswald</vt:lpstr>
      <vt:lpstr>Roboto</vt:lpstr>
      <vt:lpstr>Montserrat Light</vt:lpstr>
      <vt:lpstr>Montserrat</vt:lpstr>
      <vt:lpstr>Microsoft YaHei</vt:lpstr>
      <vt:lpstr>Arial Unicode MS</vt:lpstr>
      <vt:lpstr>Arial Black</vt:lpstr>
      <vt:lpstr>Arial Narrow</vt:lpstr>
      <vt:lpstr>Roboto</vt:lpstr>
      <vt:lpstr>Oswald Bold</vt:lpstr>
      <vt:lpstr>Segoe Print</vt:lpstr>
      <vt:lpstr>Montserrat Light Bold</vt:lpstr>
      <vt:lpstr>Montserrat Light</vt:lpstr>
      <vt:lpstr>Mongolian Baiti</vt:lpstr>
      <vt:lpstr>Office Theme</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EU MMC</dc:creator>
  <cp:lastModifiedBy>tsimpida</cp:lastModifiedBy>
  <cp:revision>3</cp:revision>
  <dcterms:created xsi:type="dcterms:W3CDTF">2006-08-16T00:00:00Z</dcterms:created>
  <dcterms:modified xsi:type="dcterms:W3CDTF">2023-10-12T07:28:19Z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31A5BE5887C849548E68FF53725AC75A_12</vt:lpwstr>
  </property>
  <property fmtid="{D5CDD505-2E9C-101B-9397-08002B2CF9AE}" pid="3" name="KSOProductBuildVer">
    <vt:lpwstr>1033-12.2.0.13215</vt:lpwstr>
  </property>
</Properties>
</file>