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10693400" cx="7556500"/>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
      <p:font typeface="Montserrat Light"/>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ipf7s7/NLlRTy3WhVIYtdPJ6Fl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italic.fntdata"/><Relationship Id="rId11" Type="http://schemas.openxmlformats.org/officeDocument/2006/relationships/font" Target="fonts/Roboto-bold.fntdata"/><Relationship Id="rId22" Type="http://schemas.openxmlformats.org/officeDocument/2006/relationships/font" Target="fonts/Oswald-regular.fntdata"/><Relationship Id="rId10" Type="http://schemas.openxmlformats.org/officeDocument/2006/relationships/font" Target="fonts/Roboto-regular.fntdata"/><Relationship Id="rId21" Type="http://schemas.openxmlformats.org/officeDocument/2006/relationships/font" Target="fonts/MontserratLight-boldItalic.fntdata"/><Relationship Id="rId13" Type="http://schemas.openxmlformats.org/officeDocument/2006/relationships/font" Target="fonts/Roboto-boldItalic.fntdata"/><Relationship Id="rId24" Type="http://customschemas.google.com/relationships/presentationmetadata" Target="metadata"/><Relationship Id="rId12" Type="http://schemas.openxmlformats.org/officeDocument/2006/relationships/font" Target="fonts/Roboto-italic.fntdata"/><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MontserratLight-bold.fntdata"/><Relationship Id="rId6" Type="http://schemas.openxmlformats.org/officeDocument/2006/relationships/slide" Target="slides/slide1.xml"/><Relationship Id="rId18" Type="http://schemas.openxmlformats.org/officeDocument/2006/relationships/font" Target="fonts/MontserratLigh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1792288" y="612775"/>
            <a:ext cx="5486400" cy="4114800"/>
          </a:xfrm>
          <a:prstGeom prst="rect">
            <a:avLst/>
          </a:prstGeom>
          <a:noFill/>
          <a:ln>
            <a:noFill/>
          </a:ln>
        </p:spPr>
      </p:sp>
      <p:sp>
        <p:nvSpPr>
          <p:cNvPr id="68" name="Google Shape;68;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linkedin.com/company/critical-project/" TargetMode="External"/><Relationship Id="rId10" Type="http://schemas.openxmlformats.org/officeDocument/2006/relationships/image" Target="../media/image1.png"/><Relationship Id="rId13" Type="http://schemas.openxmlformats.org/officeDocument/2006/relationships/image" Target="../media/image15.jp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www.facebook.com/Critical-Project-111638761171724" TargetMode="External"/><Relationship Id="rId1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6.jpg"/><Relationship Id="rId7" Type="http://schemas.openxmlformats.org/officeDocument/2006/relationships/hyperlink" Target="https://critical.projectlibrary.eu/en/" TargetMode="External"/><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1" Type="http://schemas.openxmlformats.org/officeDocument/2006/relationships/hyperlink" Target="http://www.promea.gr/" TargetMode="External"/><Relationship Id="rId10" Type="http://schemas.openxmlformats.org/officeDocument/2006/relationships/hyperlink" Target="http://www.fispe.fr/" TargetMode="External"/><Relationship Id="rId13" Type="http://schemas.openxmlformats.org/officeDocument/2006/relationships/image" Target="../media/image12.jpg"/><Relationship Id="rId12" Type="http://schemas.openxmlformats.org/officeDocument/2006/relationships/hyperlink" Target="mailto:projects@promea.gr"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hyperlink" Target="mailto:anastasopoulou@dimitra.gr" TargetMode="External"/><Relationship Id="rId15" Type="http://schemas.openxmlformats.org/officeDocument/2006/relationships/image" Target="../media/image16.jpg"/><Relationship Id="rId14" Type="http://schemas.openxmlformats.org/officeDocument/2006/relationships/image" Target="../media/image22.jpg"/><Relationship Id="rId17" Type="http://schemas.openxmlformats.org/officeDocument/2006/relationships/image" Target="../media/image17.png"/><Relationship Id="rId16" Type="http://schemas.openxmlformats.org/officeDocument/2006/relationships/image" Target="../media/image18.png"/><Relationship Id="rId5" Type="http://schemas.openxmlformats.org/officeDocument/2006/relationships/hyperlink" Target="http://www.folkuniversitetet.se/" TargetMode="External"/><Relationship Id="rId19" Type="http://schemas.openxmlformats.org/officeDocument/2006/relationships/image" Target="../media/image26.png"/><Relationship Id="rId6" Type="http://schemas.openxmlformats.org/officeDocument/2006/relationships/hyperlink" Target="mailto:Maria.nyberg1@folkuniversitetet.se" TargetMode="External"/><Relationship Id="rId18"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hyperlink" Target="http://www.iekdimitra.g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
          <p:cNvGrpSpPr/>
          <p:nvPr/>
        </p:nvGrpSpPr>
        <p:grpSpPr>
          <a:xfrm>
            <a:off x="447675" y="1000448"/>
            <a:ext cx="6657975" cy="1468053"/>
            <a:chOff x="0" y="19050"/>
            <a:chExt cx="8877300" cy="1957405"/>
          </a:xfrm>
        </p:grpSpPr>
        <p:sp>
          <p:nvSpPr>
            <p:cNvPr id="89" name="Google Shape;89;p1"/>
            <p:cNvSpPr txBox="1"/>
            <p:nvPr/>
          </p:nvSpPr>
          <p:spPr>
            <a:xfrm>
              <a:off x="0" y="19050"/>
              <a:ext cx="8877300" cy="1169075"/>
            </a:xfrm>
            <a:prstGeom prst="rect">
              <a:avLst/>
            </a:prstGeom>
            <a:noFill/>
            <a:ln>
              <a:noFill/>
            </a:ln>
          </p:spPr>
          <p:txBody>
            <a:bodyPr anchorCtr="0" anchor="t" bIns="0" lIns="0" spcFirstLastPara="1" rIns="0" wrap="square" tIns="0">
              <a:spAutoFit/>
            </a:bodyPr>
            <a:lstStyle/>
            <a:p>
              <a:pPr indent="0" lvl="0" marL="0" marR="0" rtl="0" algn="ctr">
                <a:lnSpc>
                  <a:spcPct val="117001"/>
                </a:lnSpc>
                <a:spcBef>
                  <a:spcPts val="0"/>
                </a:spcBef>
                <a:spcAft>
                  <a:spcPts val="0"/>
                </a:spcAft>
                <a:buClr>
                  <a:srgbClr val="000000"/>
                </a:buClr>
                <a:buSzPts val="5882"/>
                <a:buFont typeface="Arial"/>
                <a:buNone/>
              </a:pPr>
              <a:r>
                <a:rPr b="1" i="0" lang="en-US" sz="5882" u="none" cap="none" strike="noStrike">
                  <a:solidFill>
                    <a:srgbClr val="5150AC"/>
                  </a:solidFill>
                  <a:latin typeface="Oswald"/>
                  <a:ea typeface="Oswald"/>
                  <a:cs typeface="Oswald"/>
                  <a:sym typeface="Oswald"/>
                </a:rPr>
                <a:t>Critical</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1136217" y="1378000"/>
              <a:ext cx="6617884" cy="598455"/>
            </a:xfrm>
            <a:prstGeom prst="rect">
              <a:avLst/>
            </a:prstGeom>
            <a:noFill/>
            <a:ln>
              <a:noFill/>
            </a:ln>
          </p:spPr>
          <p:txBody>
            <a:bodyPr anchorCtr="0" anchor="t" bIns="0" lIns="0" spcFirstLastPara="1" rIns="0" wrap="square" tIns="0">
              <a:spAutoFit/>
            </a:bodyPr>
            <a:lstStyle/>
            <a:p>
              <a:pPr indent="0" lvl="0" marL="0" marR="0" rtl="0" algn="ctr">
                <a:lnSpc>
                  <a:spcPct val="131785"/>
                </a:lnSpc>
                <a:spcBef>
                  <a:spcPts val="0"/>
                </a:spcBef>
                <a:spcAft>
                  <a:spcPts val="0"/>
                </a:spcAft>
                <a:buClr>
                  <a:srgbClr val="000000"/>
                </a:buClr>
                <a:buSzPts val="1400"/>
                <a:buFont typeface="Arial"/>
                <a:buNone/>
              </a:pPr>
              <a:r>
                <a:rPr b="0" i="0" lang="en-US" sz="1400" u="none" cap="none" strike="noStrike">
                  <a:solidFill>
                    <a:srgbClr val="3D3D3D"/>
                  </a:solidFill>
                  <a:latin typeface="Roboto"/>
                  <a:ea typeface="Roboto"/>
                  <a:cs typeface="Roboto"/>
                  <a:sym typeface="Roboto"/>
                </a:rPr>
                <a:t>Critical information for immigrants regarding parenting to promote social inclusion</a:t>
              </a:r>
              <a:endParaRPr b="0" i="0" sz="1400" u="none" cap="none" strike="noStrike">
                <a:solidFill>
                  <a:srgbClr val="000000"/>
                </a:solidFill>
                <a:latin typeface="Arial"/>
                <a:ea typeface="Arial"/>
                <a:cs typeface="Arial"/>
                <a:sym typeface="Arial"/>
              </a:endParaRPr>
            </a:p>
          </p:txBody>
        </p:sp>
      </p:grpSp>
      <p:grpSp>
        <p:nvGrpSpPr>
          <p:cNvPr id="91" name="Google Shape;91;p1"/>
          <p:cNvGrpSpPr/>
          <p:nvPr/>
        </p:nvGrpSpPr>
        <p:grpSpPr>
          <a:xfrm>
            <a:off x="1" y="-428625"/>
            <a:ext cx="7556500" cy="816356"/>
            <a:chOff x="0" y="0"/>
            <a:chExt cx="11544300" cy="1088475"/>
          </a:xfrm>
        </p:grpSpPr>
        <p:pic>
          <p:nvPicPr>
            <p:cNvPr id="92" name="Google Shape;92;p1"/>
            <p:cNvPicPr preferRelativeResize="0"/>
            <p:nvPr/>
          </p:nvPicPr>
          <p:blipFill rotWithShape="1">
            <a:blip r:embed="rId3">
              <a:alphaModFix/>
            </a:blip>
            <a:srcRect b="45285" l="0" r="0" t="45285"/>
            <a:stretch/>
          </p:blipFill>
          <p:spPr>
            <a:xfrm>
              <a:off x="0" y="0"/>
              <a:ext cx="11544300" cy="1088475"/>
            </a:xfrm>
            <a:prstGeom prst="rect">
              <a:avLst/>
            </a:prstGeom>
            <a:noFill/>
            <a:ln>
              <a:noFill/>
            </a:ln>
          </p:spPr>
        </p:pic>
        <p:sp>
          <p:nvSpPr>
            <p:cNvPr id="93" name="Google Shape;93;p1"/>
            <p:cNvSpPr txBox="1"/>
            <p:nvPr/>
          </p:nvSpPr>
          <p:spPr>
            <a:xfrm>
              <a:off x="2464450" y="700558"/>
              <a:ext cx="6617884" cy="275204"/>
            </a:xfrm>
            <a:prstGeom prst="rect">
              <a:avLst/>
            </a:prstGeom>
            <a:solidFill>
              <a:srgbClr val="534CAC"/>
            </a:solidFill>
            <a:ln>
              <a:noFill/>
            </a:ln>
          </p:spPr>
          <p:txBody>
            <a:bodyPr anchorCtr="0" anchor="t" bIns="0" lIns="0" spcFirstLastPara="1" rIns="0" wrap="square" tIns="0">
              <a:spAutoFit/>
            </a:bodyPr>
            <a:lstStyle/>
            <a:p>
              <a:pPr indent="0" lvl="0" marL="0" marR="0" rtl="0" algn="ctr">
                <a:lnSpc>
                  <a:spcPct val="154075"/>
                </a:lnSpc>
                <a:spcBef>
                  <a:spcPts val="0"/>
                </a:spcBef>
                <a:spcAft>
                  <a:spcPts val="0"/>
                </a:spcAft>
                <a:buClr>
                  <a:srgbClr val="000000"/>
                </a:buClr>
                <a:buSzPts val="871"/>
                <a:buFont typeface="Arial"/>
                <a:buNone/>
              </a:pPr>
              <a:r>
                <a:rPr b="0" i="0" lang="en-US" sz="871" u="none" cap="none" strike="noStrike">
                  <a:solidFill>
                    <a:srgbClr val="FFFFFF"/>
                  </a:solidFill>
                  <a:latin typeface="Montserrat Light"/>
                  <a:ea typeface="Montserrat Light"/>
                  <a:cs typeface="Montserrat Light"/>
                  <a:sym typeface="Montserrat Light"/>
                </a:rPr>
                <a:t>MARCH 2023 | NEWSLETTER ISSUE 03</a:t>
              </a:r>
              <a:endParaRPr/>
            </a:p>
          </p:txBody>
        </p:sp>
      </p:grpSp>
      <p:pic>
        <p:nvPicPr>
          <p:cNvPr id="94" name="Google Shape;94;p1"/>
          <p:cNvPicPr preferRelativeResize="0"/>
          <p:nvPr/>
        </p:nvPicPr>
        <p:blipFill rotWithShape="1">
          <a:blip r:embed="rId4">
            <a:alphaModFix/>
          </a:blip>
          <a:srcRect b="0" l="0" r="0" t="0"/>
          <a:stretch/>
        </p:blipFill>
        <p:spPr>
          <a:xfrm>
            <a:off x="470516" y="2672992"/>
            <a:ext cx="6654734" cy="61833"/>
          </a:xfrm>
          <a:prstGeom prst="rect">
            <a:avLst/>
          </a:prstGeom>
          <a:noFill/>
          <a:ln>
            <a:noFill/>
          </a:ln>
        </p:spPr>
      </p:pic>
      <p:grpSp>
        <p:nvGrpSpPr>
          <p:cNvPr id="95" name="Google Shape;95;p1"/>
          <p:cNvGrpSpPr/>
          <p:nvPr/>
        </p:nvGrpSpPr>
        <p:grpSpPr>
          <a:xfrm>
            <a:off x="273050" y="5011655"/>
            <a:ext cx="4866420" cy="3757745"/>
            <a:chOff x="-232833" y="-363601"/>
            <a:chExt cx="6488560" cy="3757535"/>
          </a:xfrm>
        </p:grpSpPr>
        <p:sp>
          <p:nvSpPr>
            <p:cNvPr id="96" name="Google Shape;96;p1"/>
            <p:cNvSpPr txBox="1"/>
            <p:nvPr/>
          </p:nvSpPr>
          <p:spPr>
            <a:xfrm>
              <a:off x="-232833" y="-363601"/>
              <a:ext cx="6299100" cy="973289"/>
            </a:xfrm>
            <a:prstGeom prst="rect">
              <a:avLst/>
            </a:prstGeom>
            <a:noFill/>
            <a:ln>
              <a:noFill/>
            </a:ln>
          </p:spPr>
          <p:txBody>
            <a:bodyPr anchorCtr="0" anchor="t" bIns="0" lIns="0" spcFirstLastPara="1" rIns="0" wrap="square" tIns="0">
              <a:spAutoFit/>
            </a:bodyPr>
            <a:lstStyle/>
            <a:p>
              <a:pPr indent="0" lvl="0" marL="0" marR="0" rtl="0" algn="ctr">
                <a:lnSpc>
                  <a:spcPct val="132011"/>
                </a:lnSpc>
                <a:spcBef>
                  <a:spcPts val="0"/>
                </a:spcBef>
                <a:spcAft>
                  <a:spcPts val="0"/>
                </a:spcAft>
                <a:buClr>
                  <a:srgbClr val="000000"/>
                </a:buClr>
                <a:buSzPts val="2396"/>
                <a:buFont typeface="Arial"/>
                <a:buNone/>
              </a:pPr>
              <a:r>
                <a:rPr b="1" i="0" lang="en-US" sz="2396" u="none" cap="none" strike="noStrike">
                  <a:solidFill>
                    <a:srgbClr val="3D3D3D"/>
                  </a:solidFill>
                  <a:latin typeface="Oswald"/>
                  <a:ea typeface="Oswald"/>
                  <a:cs typeface="Oswald"/>
                  <a:sym typeface="Oswald"/>
                </a:rPr>
                <a:t>3RD EDITION OF THE “CRITICAL” NEWSLETTER</a:t>
              </a:r>
              <a:endParaRPr b="1" i="0" sz="2396" u="none" cap="none" strike="noStrike">
                <a:solidFill>
                  <a:srgbClr val="3D3D3D"/>
                </a:solidFill>
                <a:latin typeface="Oswald"/>
                <a:ea typeface="Oswald"/>
                <a:cs typeface="Oswald"/>
                <a:sym typeface="Oswald"/>
              </a:endParaRPr>
            </a:p>
          </p:txBody>
        </p:sp>
        <p:sp>
          <p:nvSpPr>
            <p:cNvPr id="97" name="Google Shape;97;p1"/>
            <p:cNvSpPr txBox="1"/>
            <p:nvPr/>
          </p:nvSpPr>
          <p:spPr>
            <a:xfrm>
              <a:off x="-131233" y="1419144"/>
              <a:ext cx="6096000" cy="1974790"/>
            </a:xfrm>
            <a:prstGeom prst="rect">
              <a:avLst/>
            </a:prstGeom>
            <a:noFill/>
            <a:ln>
              <a:noFill/>
            </a:ln>
          </p:spPr>
          <p:txBody>
            <a:bodyPr anchorCtr="0" anchor="t" bIns="0" lIns="0" spcFirstLastPara="1" rIns="0" wrap="square" tIns="0">
              <a:spAutoFit/>
            </a:bodyPr>
            <a:lstStyle/>
            <a:p>
              <a:pPr indent="0" lvl="0" marL="0" marR="0" rtl="0" algn="just">
                <a:lnSpc>
                  <a:spcPct val="76944"/>
                </a:lnSpc>
                <a:spcBef>
                  <a:spcPts val="0"/>
                </a:spcBef>
                <a:spcAft>
                  <a:spcPts val="0"/>
                </a:spcAft>
                <a:buClr>
                  <a:srgbClr val="000000"/>
                </a:buClr>
                <a:buSzPts val="1800"/>
                <a:buFont typeface="Arial"/>
                <a:buNone/>
              </a:pPr>
              <a:r>
                <a:rPr b="1" i="0" lang="en-US" sz="1800" u="none" cap="none" strike="noStrike">
                  <a:solidFill>
                    <a:srgbClr val="3D3D3D"/>
                  </a:solidFill>
                  <a:latin typeface="Calibri"/>
                  <a:ea typeface="Calibri"/>
                  <a:cs typeface="Calibri"/>
                  <a:sym typeface="Calibri"/>
                </a:rPr>
                <a:t>About the project</a:t>
              </a:r>
              <a:endParaRPr b="0" i="0" sz="1400" u="none" cap="none" strike="noStrike">
                <a:solidFill>
                  <a:srgbClr val="000000"/>
                </a:solidFill>
                <a:latin typeface="Arial"/>
                <a:ea typeface="Arial"/>
                <a:cs typeface="Arial"/>
                <a:sym typeface="Arial"/>
              </a:endParaRPr>
            </a:p>
            <a:p>
              <a:pPr indent="0" lvl="0" marL="0" marR="0" rtl="0" algn="just">
                <a:lnSpc>
                  <a:spcPct val="76944"/>
                </a:lnSpc>
                <a:spcBef>
                  <a:spcPts val="0"/>
                </a:spcBef>
                <a:spcAft>
                  <a:spcPts val="0"/>
                </a:spcAft>
                <a:buClr>
                  <a:srgbClr val="000000"/>
                </a:buClr>
                <a:buSzPts val="1800"/>
                <a:buFont typeface="Arial"/>
                <a:buNone/>
              </a:pPr>
              <a:r>
                <a:t/>
              </a:r>
              <a:endParaRPr b="0" i="0" sz="1800" u="none" cap="none" strike="noStrike">
                <a:solidFill>
                  <a:srgbClr val="3D3D3D"/>
                </a:solidFill>
                <a:latin typeface="Calibri"/>
                <a:ea typeface="Calibri"/>
                <a:cs typeface="Calibri"/>
                <a:sym typeface="Calibri"/>
              </a:endParaRPr>
            </a:p>
            <a:p>
              <a:pPr indent="0" lvl="0" marL="0" marR="0" rtl="0" algn="just">
                <a:lnSpc>
                  <a:spcPct val="115416"/>
                </a:lnSpc>
                <a:spcBef>
                  <a:spcPts val="0"/>
                </a:spcBef>
                <a:spcAft>
                  <a:spcPts val="0"/>
                </a:spcAft>
                <a:buClr>
                  <a:srgbClr val="000000"/>
                </a:buClr>
                <a:buSzPts val="1200"/>
                <a:buFont typeface="Arial"/>
                <a:buNone/>
              </a:pPr>
              <a:r>
                <a:rPr b="0" i="0" lang="en-US" sz="1200" u="none" cap="none" strike="noStrike">
                  <a:solidFill>
                    <a:srgbClr val="3D3D3D"/>
                  </a:solidFill>
                  <a:latin typeface="Roboto"/>
                  <a:ea typeface="Roboto"/>
                  <a:cs typeface="Roboto"/>
                  <a:sym typeface="Roboto"/>
                </a:rPr>
                <a:t>CRITICAL is a 35 months Erasmus+ Strategic Partnership project which aims at developing training materials to help migrants and refugees understand the different views and perspectives on parenting and health in the host country, and improve their health status. In particular, the project will develop a methodology to facilitate the use of relevant training materials by immigrants and refugees, based on country-specific conditions.</a:t>
              </a:r>
              <a:endParaRPr b="0" i="0" sz="1200" u="none" cap="none" strike="noStrike">
                <a:solidFill>
                  <a:srgbClr val="3D3D3D"/>
                </a:solidFill>
                <a:latin typeface="Roboto"/>
                <a:ea typeface="Roboto"/>
                <a:cs typeface="Roboto"/>
                <a:sym typeface="Roboto"/>
              </a:endParaRPr>
            </a:p>
            <a:p>
              <a:pPr indent="0" lvl="0" marL="0" marR="0" rtl="0" algn="just">
                <a:lnSpc>
                  <a:spcPct val="115416"/>
                </a:lnSpc>
                <a:spcBef>
                  <a:spcPts val="0"/>
                </a:spcBef>
                <a:spcAft>
                  <a:spcPts val="0"/>
                </a:spcAft>
                <a:buClr>
                  <a:srgbClr val="000000"/>
                </a:buClr>
                <a:buSzPts val="1200"/>
                <a:buFont typeface="Arial"/>
                <a:buNone/>
              </a:pPr>
              <a:r>
                <a:t/>
              </a:r>
              <a:endParaRPr b="0" i="0" sz="1200" u="none" cap="none" strike="noStrike">
                <a:solidFill>
                  <a:srgbClr val="3D3D3D"/>
                </a:solidFill>
                <a:latin typeface="Roboto"/>
                <a:ea typeface="Roboto"/>
                <a:cs typeface="Roboto"/>
                <a:sym typeface="Roboto"/>
              </a:endParaRPr>
            </a:p>
          </p:txBody>
        </p:sp>
        <p:sp>
          <p:nvSpPr>
            <p:cNvPr id="98" name="Google Shape;98;p1"/>
            <p:cNvSpPr txBox="1"/>
            <p:nvPr/>
          </p:nvSpPr>
          <p:spPr>
            <a:xfrm>
              <a:off x="-43373" y="588751"/>
              <a:ext cx="6299100" cy="569355"/>
            </a:xfrm>
            <a:prstGeom prst="rect">
              <a:avLst/>
            </a:prstGeom>
            <a:noFill/>
            <a:ln>
              <a:noFill/>
            </a:ln>
          </p:spPr>
          <p:txBody>
            <a:bodyPr anchorCtr="0" anchor="t" bIns="0" lIns="0" spcFirstLastPara="1" rIns="0" wrap="square" tIns="0">
              <a:spAutoFit/>
            </a:bodyPr>
            <a:lstStyle/>
            <a:p>
              <a:pPr indent="0" lvl="0" marL="0" marR="0" rtl="0" algn="l">
                <a:lnSpc>
                  <a:spcPct val="184500"/>
                </a:lnSpc>
                <a:spcBef>
                  <a:spcPts val="0"/>
                </a:spcBef>
                <a:spcAft>
                  <a:spcPts val="0"/>
                </a:spcAft>
                <a:buClr>
                  <a:srgbClr val="000000"/>
                </a:buClr>
                <a:buSzPts val="1000"/>
                <a:buFont typeface="Arial"/>
                <a:buNone/>
              </a:pPr>
              <a:r>
                <a:rPr b="0" i="1" lang="en-US" sz="1000" u="none" cap="none" strike="noStrike">
                  <a:solidFill>
                    <a:schemeClr val="dk1"/>
                  </a:solidFill>
                  <a:latin typeface="Montserrat Light"/>
                  <a:ea typeface="Montserrat Light"/>
                  <a:cs typeface="Montserrat Light"/>
                  <a:sym typeface="Montserrat Light"/>
                </a:rPr>
                <a:t>Prepared </a:t>
              </a:r>
              <a:r>
                <a:rPr b="0" i="1" lang="en-US" sz="1000" u="none" cap="none" strike="noStrike">
                  <a:solidFill>
                    <a:srgbClr val="3D3D3D"/>
                  </a:solidFill>
                  <a:latin typeface="Montserrat Light"/>
                  <a:ea typeface="Montserrat Light"/>
                  <a:cs typeface="Montserrat Light"/>
                  <a:sym typeface="Montserrat Light"/>
                </a:rPr>
                <a:t>by </a:t>
              </a:r>
              <a:r>
                <a:rPr b="0" i="1" lang="en-US" sz="1000" u="none" cap="none" strike="noStrike">
                  <a:solidFill>
                    <a:schemeClr val="dk1"/>
                  </a:solidFill>
                  <a:latin typeface="Montserrat Light"/>
                  <a:ea typeface="Montserrat Light"/>
                  <a:cs typeface="Montserrat Light"/>
                  <a:sym typeface="Montserrat Light"/>
                </a:rPr>
                <a:t>FISPE – French for social and professional integration in Europe</a:t>
              </a:r>
              <a:endParaRPr b="0" i="1" sz="1000" u="none" cap="none" strike="noStrike">
                <a:solidFill>
                  <a:srgbClr val="3D3D3D"/>
                </a:solidFill>
                <a:latin typeface="Montserrat Light"/>
                <a:ea typeface="Montserrat Light"/>
                <a:cs typeface="Montserrat Light"/>
                <a:sym typeface="Montserrat Light"/>
              </a:endParaRPr>
            </a:p>
          </p:txBody>
        </p:sp>
      </p:grpSp>
      <p:pic>
        <p:nvPicPr>
          <p:cNvPr id="99" name="Google Shape;99;p1"/>
          <p:cNvPicPr preferRelativeResize="0"/>
          <p:nvPr/>
        </p:nvPicPr>
        <p:blipFill rotWithShape="1">
          <a:blip r:embed="rId5">
            <a:alphaModFix/>
          </a:blip>
          <a:srcRect b="0" l="0" r="0" t="0"/>
          <a:stretch/>
        </p:blipFill>
        <p:spPr>
          <a:xfrm>
            <a:off x="5139545" y="4510478"/>
            <a:ext cx="2064776" cy="4452099"/>
          </a:xfrm>
          <a:prstGeom prst="rect">
            <a:avLst/>
          </a:prstGeom>
          <a:noFill/>
          <a:ln>
            <a:noFill/>
          </a:ln>
        </p:spPr>
      </p:pic>
      <p:grpSp>
        <p:nvGrpSpPr>
          <p:cNvPr id="100" name="Google Shape;100;p1"/>
          <p:cNvGrpSpPr/>
          <p:nvPr/>
        </p:nvGrpSpPr>
        <p:grpSpPr>
          <a:xfrm>
            <a:off x="5273175" y="4782827"/>
            <a:ext cx="1668780" cy="1025627"/>
            <a:chOff x="-34626" y="-1565931"/>
            <a:chExt cx="2225041" cy="1367503"/>
          </a:xfrm>
        </p:grpSpPr>
        <p:sp>
          <p:nvSpPr>
            <p:cNvPr id="101" name="Google Shape;101;p1"/>
            <p:cNvSpPr txBox="1"/>
            <p:nvPr/>
          </p:nvSpPr>
          <p:spPr>
            <a:xfrm>
              <a:off x="-34626" y="-1565931"/>
              <a:ext cx="2225041" cy="711832"/>
            </a:xfrm>
            <a:prstGeom prst="rect">
              <a:avLst/>
            </a:prstGeom>
            <a:noFill/>
            <a:ln>
              <a:noFill/>
            </a:ln>
          </p:spPr>
          <p:txBody>
            <a:bodyPr anchorCtr="0" anchor="t" bIns="0" lIns="0" spcFirstLastPara="1" rIns="0" wrap="square" tIns="0">
              <a:spAutoFit/>
            </a:bodyPr>
            <a:lstStyle/>
            <a:p>
              <a:pPr indent="0" lvl="0" marL="0" marR="0" rtl="0" algn="l">
                <a:lnSpc>
                  <a:spcPct val="133965"/>
                </a:lnSpc>
                <a:spcBef>
                  <a:spcPts val="0"/>
                </a:spcBef>
                <a:spcAft>
                  <a:spcPts val="0"/>
                </a:spcAft>
                <a:buClr>
                  <a:srgbClr val="000000"/>
                </a:buClr>
                <a:buSzPts val="1634"/>
                <a:buFont typeface="Arial"/>
                <a:buNone/>
              </a:pPr>
              <a:r>
                <a:rPr b="1" i="0" lang="en-US" sz="1634" u="none" cap="none" strike="noStrike">
                  <a:solidFill>
                    <a:srgbClr val="FFFFFF"/>
                  </a:solidFill>
                  <a:latin typeface="Oswald"/>
                  <a:ea typeface="Oswald"/>
                  <a:cs typeface="Oswald"/>
                  <a:sym typeface="Oswald"/>
                </a:rPr>
                <a:t>AGREEMENT NUMBER</a:t>
              </a:r>
              <a:endParaRPr b="0" i="0" sz="1400" u="none" cap="none" strike="noStrike">
                <a:solidFill>
                  <a:srgbClr val="000000"/>
                </a:solidFill>
                <a:latin typeface="Arial"/>
                <a:ea typeface="Arial"/>
                <a:cs typeface="Arial"/>
                <a:sym typeface="Arial"/>
              </a:endParaRPr>
            </a:p>
          </p:txBody>
        </p:sp>
        <p:sp>
          <p:nvSpPr>
            <p:cNvPr id="102" name="Google Shape;102;p1"/>
            <p:cNvSpPr txBox="1"/>
            <p:nvPr/>
          </p:nvSpPr>
          <p:spPr>
            <a:xfrm>
              <a:off x="-34626" y="-776792"/>
              <a:ext cx="2225040" cy="578364"/>
            </a:xfrm>
            <a:prstGeom prst="rect">
              <a:avLst/>
            </a:prstGeom>
            <a:noFill/>
            <a:ln>
              <a:noFill/>
            </a:ln>
          </p:spPr>
          <p:txBody>
            <a:bodyPr anchorCtr="0" anchor="t" bIns="0" lIns="0" spcFirstLastPara="1" rIns="0" wrap="square" tIns="0">
              <a:spAutoFit/>
            </a:bodyPr>
            <a:lstStyle/>
            <a:p>
              <a:pPr indent="0" lvl="0" marL="0" marR="0" rtl="0" algn="l">
                <a:lnSpc>
                  <a:spcPct val="154006"/>
                </a:lnSpc>
                <a:spcBef>
                  <a:spcPts val="0"/>
                </a:spcBef>
                <a:spcAft>
                  <a:spcPts val="0"/>
                </a:spcAft>
                <a:buClr>
                  <a:srgbClr val="000000"/>
                </a:buClr>
                <a:buSzPts val="1198"/>
                <a:buFont typeface="Arial"/>
                <a:buNone/>
              </a:pPr>
              <a:r>
                <a:rPr b="0" i="0" lang="en-US" sz="1198" u="none" cap="none" strike="noStrike">
                  <a:solidFill>
                    <a:srgbClr val="FFFFFF"/>
                  </a:solidFill>
                  <a:latin typeface="Montserrat Light"/>
                  <a:ea typeface="Montserrat Light"/>
                  <a:cs typeface="Montserrat Light"/>
                  <a:sym typeface="Montserrat Light"/>
                </a:rPr>
                <a:t>2020-1-SE01-KA204-077912</a:t>
              </a:r>
              <a:endParaRPr b="0" i="0" sz="1400" u="none" cap="none" strike="noStrike">
                <a:solidFill>
                  <a:srgbClr val="000000"/>
                </a:solidFill>
                <a:latin typeface="Arial"/>
                <a:ea typeface="Arial"/>
                <a:cs typeface="Arial"/>
                <a:sym typeface="Arial"/>
              </a:endParaRPr>
            </a:p>
          </p:txBody>
        </p:sp>
      </p:grpSp>
      <p:grpSp>
        <p:nvGrpSpPr>
          <p:cNvPr id="103" name="Google Shape;103;p1"/>
          <p:cNvGrpSpPr/>
          <p:nvPr/>
        </p:nvGrpSpPr>
        <p:grpSpPr>
          <a:xfrm>
            <a:off x="5273175" y="6543315"/>
            <a:ext cx="1668780" cy="487636"/>
            <a:chOff x="-281703" y="-2453868"/>
            <a:chExt cx="2225040" cy="650182"/>
          </a:xfrm>
        </p:grpSpPr>
        <p:sp>
          <p:nvSpPr>
            <p:cNvPr id="104" name="Google Shape;104;p1"/>
            <p:cNvSpPr txBox="1"/>
            <p:nvPr/>
          </p:nvSpPr>
          <p:spPr>
            <a:xfrm>
              <a:off x="-281703" y="-2453868"/>
              <a:ext cx="2225040" cy="346071"/>
            </a:xfrm>
            <a:prstGeom prst="rect">
              <a:avLst/>
            </a:prstGeom>
            <a:noFill/>
            <a:ln>
              <a:noFill/>
            </a:ln>
          </p:spPr>
          <p:txBody>
            <a:bodyPr anchorCtr="0" anchor="t" bIns="0" lIns="0" spcFirstLastPara="1" rIns="0" wrap="square" tIns="0">
              <a:spAutoFit/>
            </a:bodyPr>
            <a:lstStyle/>
            <a:p>
              <a:pPr indent="0" lvl="0" marL="0" marR="0" rtl="0" algn="l">
                <a:lnSpc>
                  <a:spcPct val="133965"/>
                </a:lnSpc>
                <a:spcBef>
                  <a:spcPts val="0"/>
                </a:spcBef>
                <a:spcAft>
                  <a:spcPts val="0"/>
                </a:spcAft>
                <a:buClr>
                  <a:srgbClr val="000000"/>
                </a:buClr>
                <a:buSzPts val="1634"/>
                <a:buFont typeface="Arial"/>
                <a:buNone/>
              </a:pPr>
              <a:r>
                <a:rPr b="1" i="0" lang="en-US" sz="1634" u="none" cap="none" strike="noStrike">
                  <a:solidFill>
                    <a:srgbClr val="FFFFFF"/>
                  </a:solidFill>
                  <a:latin typeface="Oswald"/>
                  <a:ea typeface="Oswald"/>
                  <a:cs typeface="Oswald"/>
                  <a:sym typeface="Oswald"/>
                </a:rPr>
                <a:t>DURATION</a:t>
              </a:r>
              <a:endParaRPr b="0" i="0" sz="1400" u="none" cap="none" strike="noStrike">
                <a:solidFill>
                  <a:srgbClr val="000000"/>
                </a:solidFill>
                <a:latin typeface="Arial"/>
                <a:ea typeface="Arial"/>
                <a:cs typeface="Arial"/>
                <a:sym typeface="Arial"/>
              </a:endParaRPr>
            </a:p>
          </p:txBody>
        </p:sp>
        <p:sp>
          <p:nvSpPr>
            <p:cNvPr id="105" name="Google Shape;105;p1"/>
            <p:cNvSpPr txBox="1"/>
            <p:nvPr/>
          </p:nvSpPr>
          <p:spPr>
            <a:xfrm>
              <a:off x="-281703" y="-2077593"/>
              <a:ext cx="2225040" cy="273907"/>
            </a:xfrm>
            <a:prstGeom prst="rect">
              <a:avLst/>
            </a:prstGeom>
            <a:noFill/>
            <a:ln>
              <a:noFill/>
            </a:ln>
          </p:spPr>
          <p:txBody>
            <a:bodyPr anchorCtr="0" anchor="t" bIns="0" lIns="0" spcFirstLastPara="1" rIns="0" wrap="square" tIns="0">
              <a:spAutoFit/>
            </a:bodyPr>
            <a:lstStyle/>
            <a:p>
              <a:pPr indent="0" lvl="0" marL="0" marR="0" rtl="0" algn="l">
                <a:lnSpc>
                  <a:spcPct val="154006"/>
                </a:lnSpc>
                <a:spcBef>
                  <a:spcPts val="0"/>
                </a:spcBef>
                <a:spcAft>
                  <a:spcPts val="0"/>
                </a:spcAft>
                <a:buClr>
                  <a:srgbClr val="000000"/>
                </a:buClr>
                <a:buSzPts val="1198"/>
                <a:buFont typeface="Arial"/>
                <a:buNone/>
              </a:pPr>
              <a:r>
                <a:rPr b="0" i="0" lang="en-US" sz="1198" u="none" cap="none" strike="noStrike">
                  <a:solidFill>
                    <a:srgbClr val="FFFFFF"/>
                  </a:solidFill>
                  <a:latin typeface="Montserrat Light"/>
                  <a:ea typeface="Montserrat Light"/>
                  <a:cs typeface="Montserrat Light"/>
                  <a:sym typeface="Montserrat Light"/>
                </a:rPr>
                <a:t>35 Months</a:t>
              </a:r>
              <a:endParaRPr b="0" i="0" sz="1400" u="none" cap="none" strike="noStrike">
                <a:solidFill>
                  <a:srgbClr val="000000"/>
                </a:solidFill>
                <a:latin typeface="Arial"/>
                <a:ea typeface="Arial"/>
                <a:cs typeface="Arial"/>
                <a:sym typeface="Arial"/>
              </a:endParaRPr>
            </a:p>
          </p:txBody>
        </p:sp>
      </p:grpSp>
      <p:grpSp>
        <p:nvGrpSpPr>
          <p:cNvPr id="106" name="Google Shape;106;p1"/>
          <p:cNvGrpSpPr/>
          <p:nvPr/>
        </p:nvGrpSpPr>
        <p:grpSpPr>
          <a:xfrm>
            <a:off x="5273175" y="5924361"/>
            <a:ext cx="1668780" cy="504912"/>
            <a:chOff x="-34625" y="-1797817"/>
            <a:chExt cx="2225040" cy="673216"/>
          </a:xfrm>
        </p:grpSpPr>
        <p:sp>
          <p:nvSpPr>
            <p:cNvPr id="107" name="Google Shape;107;p1"/>
            <p:cNvSpPr txBox="1"/>
            <p:nvPr/>
          </p:nvSpPr>
          <p:spPr>
            <a:xfrm>
              <a:off x="-34625" y="-1797817"/>
              <a:ext cx="2225040" cy="346071"/>
            </a:xfrm>
            <a:prstGeom prst="rect">
              <a:avLst/>
            </a:prstGeom>
            <a:noFill/>
            <a:ln>
              <a:noFill/>
            </a:ln>
          </p:spPr>
          <p:txBody>
            <a:bodyPr anchorCtr="0" anchor="t" bIns="0" lIns="0" spcFirstLastPara="1" rIns="0" wrap="square" tIns="0">
              <a:spAutoFit/>
            </a:bodyPr>
            <a:lstStyle/>
            <a:p>
              <a:pPr indent="0" lvl="0" marL="0" marR="0" rtl="0" algn="l">
                <a:lnSpc>
                  <a:spcPct val="133965"/>
                </a:lnSpc>
                <a:spcBef>
                  <a:spcPts val="0"/>
                </a:spcBef>
                <a:spcAft>
                  <a:spcPts val="0"/>
                </a:spcAft>
                <a:buClr>
                  <a:srgbClr val="000000"/>
                </a:buClr>
                <a:buSzPts val="1634"/>
                <a:buFont typeface="Arial"/>
                <a:buNone/>
              </a:pPr>
              <a:r>
                <a:rPr b="1" i="0" lang="en-US" sz="1634" u="none" cap="none" strike="noStrike">
                  <a:solidFill>
                    <a:srgbClr val="FFFFFF"/>
                  </a:solidFill>
                  <a:latin typeface="Oswald"/>
                  <a:ea typeface="Oswald"/>
                  <a:cs typeface="Oswald"/>
                  <a:sym typeface="Oswald"/>
                </a:rPr>
                <a:t>START DATE</a:t>
              </a:r>
              <a:endParaRPr b="0" i="0" sz="1400" u="none" cap="none" strike="noStrike">
                <a:solidFill>
                  <a:srgbClr val="000000"/>
                </a:solidFill>
                <a:latin typeface="Arial"/>
                <a:ea typeface="Arial"/>
                <a:cs typeface="Arial"/>
                <a:sym typeface="Arial"/>
              </a:endParaRPr>
            </a:p>
          </p:txBody>
        </p:sp>
        <p:sp>
          <p:nvSpPr>
            <p:cNvPr id="108" name="Google Shape;108;p1"/>
            <p:cNvSpPr txBox="1"/>
            <p:nvPr/>
          </p:nvSpPr>
          <p:spPr>
            <a:xfrm>
              <a:off x="-34625" y="-1398508"/>
              <a:ext cx="2225040" cy="273907"/>
            </a:xfrm>
            <a:prstGeom prst="rect">
              <a:avLst/>
            </a:prstGeom>
            <a:noFill/>
            <a:ln>
              <a:noFill/>
            </a:ln>
          </p:spPr>
          <p:txBody>
            <a:bodyPr anchorCtr="0" anchor="t" bIns="0" lIns="0" spcFirstLastPara="1" rIns="0" wrap="square" tIns="0">
              <a:spAutoFit/>
            </a:bodyPr>
            <a:lstStyle/>
            <a:p>
              <a:pPr indent="0" lvl="0" marL="0" marR="0" rtl="0" algn="l">
                <a:lnSpc>
                  <a:spcPct val="154006"/>
                </a:lnSpc>
                <a:spcBef>
                  <a:spcPts val="0"/>
                </a:spcBef>
                <a:spcAft>
                  <a:spcPts val="0"/>
                </a:spcAft>
                <a:buClr>
                  <a:srgbClr val="000000"/>
                </a:buClr>
                <a:buSzPts val="1198"/>
                <a:buFont typeface="Arial"/>
                <a:buNone/>
              </a:pPr>
              <a:r>
                <a:rPr b="0" i="0" lang="en-US" sz="1198" u="none" cap="none" strike="noStrike">
                  <a:solidFill>
                    <a:srgbClr val="FFFFFF"/>
                  </a:solidFill>
                  <a:latin typeface="Montserrat Light"/>
                  <a:ea typeface="Montserrat Light"/>
                  <a:cs typeface="Montserrat Light"/>
                  <a:sym typeface="Montserrat Light"/>
                </a:rPr>
                <a:t>01.10.2020</a:t>
              </a:r>
              <a:endParaRPr b="0" i="0" sz="1400" u="none" cap="none" strike="noStrike">
                <a:solidFill>
                  <a:srgbClr val="000000"/>
                </a:solidFill>
                <a:latin typeface="Arial"/>
                <a:ea typeface="Arial"/>
                <a:cs typeface="Arial"/>
                <a:sym typeface="Arial"/>
              </a:endParaRPr>
            </a:p>
          </p:txBody>
        </p:sp>
      </p:grpSp>
      <p:pic>
        <p:nvPicPr>
          <p:cNvPr id="109" name="Google Shape;109;p1"/>
          <p:cNvPicPr preferRelativeResize="0"/>
          <p:nvPr/>
        </p:nvPicPr>
        <p:blipFill rotWithShape="1">
          <a:blip r:embed="rId6">
            <a:alphaModFix/>
          </a:blip>
          <a:srcRect b="0" l="0" r="0" t="0"/>
          <a:stretch/>
        </p:blipFill>
        <p:spPr>
          <a:xfrm>
            <a:off x="5206535" y="7245528"/>
            <a:ext cx="1949450" cy="1290495"/>
          </a:xfrm>
          <a:prstGeom prst="rect">
            <a:avLst/>
          </a:prstGeom>
          <a:noFill/>
          <a:ln>
            <a:noFill/>
          </a:ln>
        </p:spPr>
      </p:pic>
      <p:pic>
        <p:nvPicPr>
          <p:cNvPr id="110" name="Google Shape;110;p1"/>
          <p:cNvPicPr preferRelativeResize="0"/>
          <p:nvPr/>
        </p:nvPicPr>
        <p:blipFill rotWithShape="1">
          <a:blip r:embed="rId4">
            <a:alphaModFix/>
          </a:blip>
          <a:srcRect b="0" l="0" r="0" t="0"/>
          <a:stretch/>
        </p:blipFill>
        <p:spPr>
          <a:xfrm>
            <a:off x="447675" y="9399964"/>
            <a:ext cx="6654734" cy="61833"/>
          </a:xfrm>
          <a:prstGeom prst="rect">
            <a:avLst/>
          </a:prstGeom>
          <a:noFill/>
          <a:ln>
            <a:noFill/>
          </a:ln>
        </p:spPr>
      </p:pic>
      <p:pic>
        <p:nvPicPr>
          <p:cNvPr id="111" name="Google Shape;111;p1"/>
          <p:cNvPicPr preferRelativeResize="0"/>
          <p:nvPr/>
        </p:nvPicPr>
        <p:blipFill rotWithShape="1">
          <a:blip r:embed="rId4">
            <a:alphaModFix/>
          </a:blip>
          <a:srcRect b="0" l="0" r="0" t="0"/>
          <a:stretch/>
        </p:blipFill>
        <p:spPr>
          <a:xfrm>
            <a:off x="470516" y="10368939"/>
            <a:ext cx="6654734" cy="61833"/>
          </a:xfrm>
          <a:prstGeom prst="rect">
            <a:avLst/>
          </a:prstGeom>
          <a:noFill/>
          <a:ln>
            <a:noFill/>
          </a:ln>
        </p:spPr>
      </p:pic>
      <p:pic>
        <p:nvPicPr>
          <p:cNvPr id="112" name="Google Shape;112;p1">
            <a:hlinkClick r:id="rId7"/>
          </p:cNvPr>
          <p:cNvPicPr preferRelativeResize="0"/>
          <p:nvPr/>
        </p:nvPicPr>
        <p:blipFill rotWithShape="1">
          <a:blip r:embed="rId8">
            <a:alphaModFix/>
          </a:blip>
          <a:srcRect b="0" l="0" r="0" t="0"/>
          <a:stretch/>
        </p:blipFill>
        <p:spPr>
          <a:xfrm>
            <a:off x="1075347" y="9709366"/>
            <a:ext cx="416903" cy="416903"/>
          </a:xfrm>
          <a:prstGeom prst="rect">
            <a:avLst/>
          </a:prstGeom>
          <a:noFill/>
          <a:ln>
            <a:noFill/>
          </a:ln>
        </p:spPr>
      </p:pic>
      <p:pic>
        <p:nvPicPr>
          <p:cNvPr id="113" name="Google Shape;113;p1">
            <a:hlinkClick r:id="rId9"/>
          </p:cNvPr>
          <p:cNvPicPr preferRelativeResize="0"/>
          <p:nvPr/>
        </p:nvPicPr>
        <p:blipFill rotWithShape="1">
          <a:blip r:embed="rId10">
            <a:alphaModFix/>
          </a:blip>
          <a:srcRect b="0" l="0" r="0" t="0"/>
          <a:stretch/>
        </p:blipFill>
        <p:spPr>
          <a:xfrm>
            <a:off x="3321051" y="9675873"/>
            <a:ext cx="685800" cy="498052"/>
          </a:xfrm>
          <a:prstGeom prst="rect">
            <a:avLst/>
          </a:prstGeom>
          <a:noFill/>
          <a:ln>
            <a:noFill/>
          </a:ln>
        </p:spPr>
      </p:pic>
      <p:pic>
        <p:nvPicPr>
          <p:cNvPr id="114" name="Google Shape;114;p1">
            <a:hlinkClick r:id="rId11"/>
          </p:cNvPr>
          <p:cNvPicPr preferRelativeResize="0"/>
          <p:nvPr/>
        </p:nvPicPr>
        <p:blipFill rotWithShape="1">
          <a:blip r:embed="rId12">
            <a:alphaModFix/>
          </a:blip>
          <a:srcRect b="0" l="0" r="0" t="0"/>
          <a:stretch/>
        </p:blipFill>
        <p:spPr>
          <a:xfrm>
            <a:off x="5480852" y="9687031"/>
            <a:ext cx="1301004" cy="483029"/>
          </a:xfrm>
          <a:prstGeom prst="rect">
            <a:avLst/>
          </a:prstGeom>
          <a:noFill/>
          <a:ln>
            <a:noFill/>
          </a:ln>
        </p:spPr>
      </p:pic>
      <p:pic>
        <p:nvPicPr>
          <p:cNvPr id="115" name="Google Shape;115;p1"/>
          <p:cNvPicPr preferRelativeResize="0"/>
          <p:nvPr/>
        </p:nvPicPr>
        <p:blipFill rotWithShape="1">
          <a:blip r:embed="rId13">
            <a:alphaModFix/>
          </a:blip>
          <a:srcRect b="0" l="0" r="0" t="0"/>
          <a:stretch/>
        </p:blipFill>
        <p:spPr>
          <a:xfrm>
            <a:off x="330201" y="2767763"/>
            <a:ext cx="3676650" cy="2301835"/>
          </a:xfrm>
          <a:prstGeom prst="rect">
            <a:avLst/>
          </a:prstGeom>
          <a:noFill/>
          <a:ln>
            <a:noFill/>
          </a:ln>
        </p:spPr>
      </p:pic>
      <p:sp>
        <p:nvSpPr>
          <p:cNvPr id="116" name="Google Shape;116;p1"/>
          <p:cNvSpPr txBox="1"/>
          <p:nvPr/>
        </p:nvSpPr>
        <p:spPr>
          <a:xfrm>
            <a:off x="5073650" y="3441700"/>
            <a:ext cx="2209800" cy="12772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538CD5"/>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descr="Une image contenant texte&#10;&#10;Description générée automatiquement" id="117" name="Google Shape;117;p1"/>
          <p:cNvPicPr preferRelativeResize="0"/>
          <p:nvPr/>
        </p:nvPicPr>
        <p:blipFill rotWithShape="1">
          <a:blip r:embed="rId14">
            <a:alphaModFix/>
          </a:blip>
          <a:srcRect b="0" l="0" r="0" t="0"/>
          <a:stretch/>
        </p:blipFill>
        <p:spPr>
          <a:xfrm>
            <a:off x="5246048" y="3024002"/>
            <a:ext cx="1770611" cy="395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2"/>
          <p:cNvGrpSpPr/>
          <p:nvPr/>
        </p:nvGrpSpPr>
        <p:grpSpPr>
          <a:xfrm>
            <a:off x="539700" y="9909208"/>
            <a:ext cx="6477000" cy="614262"/>
            <a:chOff x="11136" y="652916"/>
            <a:chExt cx="5702182" cy="756498"/>
          </a:xfrm>
        </p:grpSpPr>
        <p:pic>
          <p:nvPicPr>
            <p:cNvPr id="123" name="Google Shape;123;p2"/>
            <p:cNvPicPr preferRelativeResize="0"/>
            <p:nvPr/>
          </p:nvPicPr>
          <p:blipFill rotWithShape="1">
            <a:blip r:embed="rId3">
              <a:alphaModFix/>
            </a:blip>
            <a:srcRect b="46713" l="0" r="0" t="35183"/>
            <a:stretch/>
          </p:blipFill>
          <p:spPr>
            <a:xfrm>
              <a:off x="11136" y="652916"/>
              <a:ext cx="5702182" cy="756498"/>
            </a:xfrm>
            <a:prstGeom prst="rect">
              <a:avLst/>
            </a:prstGeom>
            <a:noFill/>
            <a:ln>
              <a:noFill/>
            </a:ln>
          </p:spPr>
        </p:pic>
        <p:sp>
          <p:nvSpPr>
            <p:cNvPr id="124" name="Google Shape;124;p2"/>
            <p:cNvSpPr txBox="1"/>
            <p:nvPr/>
          </p:nvSpPr>
          <p:spPr>
            <a:xfrm>
              <a:off x="44623" y="926915"/>
              <a:ext cx="5635200" cy="208500"/>
            </a:xfrm>
            <a:prstGeom prst="rect">
              <a:avLst/>
            </a:prstGeom>
            <a:solidFill>
              <a:srgbClr val="E7E6F7"/>
            </a:solidFill>
            <a:ln>
              <a:noFill/>
            </a:ln>
          </p:spPr>
          <p:txBody>
            <a:bodyPr anchorCtr="0" anchor="t" bIns="0" lIns="0" spcFirstLastPara="1" rIns="0" wrap="square" tIns="0">
              <a:spAutoFit/>
            </a:bodyPr>
            <a:lstStyle/>
            <a:p>
              <a:pPr indent="0" lvl="0" marL="0" marR="0" rtl="0" algn="ctr">
                <a:lnSpc>
                  <a:spcPct val="188190"/>
                </a:lnSpc>
                <a:spcBef>
                  <a:spcPts val="0"/>
                </a:spcBef>
                <a:spcAft>
                  <a:spcPts val="0"/>
                </a:spcAft>
                <a:buClr>
                  <a:srgbClr val="000000"/>
                </a:buClr>
                <a:buSzPts val="1100"/>
                <a:buFont typeface="Arial"/>
                <a:buNone/>
              </a:pPr>
              <a:r>
                <a:rPr b="0" i="0" lang="en-US" sz="1100" u="none" cap="none" strike="noStrike">
                  <a:solidFill>
                    <a:schemeClr val="dk1"/>
                  </a:solidFill>
                  <a:latin typeface="Montserrat Light"/>
                  <a:ea typeface="Montserrat Light"/>
                  <a:cs typeface="Montserrat Light"/>
                  <a:sym typeface="Montserrat Light"/>
                </a:rPr>
                <a:t>The </a:t>
              </a:r>
              <a:r>
                <a:rPr b="1" i="0" lang="en-US" sz="1100" u="none" cap="none" strike="noStrike">
                  <a:solidFill>
                    <a:schemeClr val="dk1"/>
                  </a:solidFill>
                  <a:latin typeface="Montserrat Light"/>
                  <a:ea typeface="Montserrat Light"/>
                  <a:cs typeface="Montserrat Light"/>
                  <a:sym typeface="Montserrat Light"/>
                </a:rPr>
                <a:t>CRITICAL </a:t>
              </a:r>
              <a:r>
                <a:rPr b="0" i="0" lang="en-US" sz="1100" u="none" cap="none" strike="noStrike">
                  <a:solidFill>
                    <a:schemeClr val="dk1"/>
                  </a:solidFill>
                  <a:latin typeface="Montserrat Light"/>
                  <a:ea typeface="Montserrat Light"/>
                  <a:cs typeface="Montserrat Light"/>
                  <a:sym typeface="Montserrat Light"/>
                </a:rPr>
                <a:t>project has been funded with the support of the </a:t>
              </a:r>
              <a:r>
                <a:rPr b="1" i="0" lang="en-US" sz="1100" u="none" cap="none" strike="noStrike">
                  <a:solidFill>
                    <a:schemeClr val="dk1"/>
                  </a:solidFill>
                  <a:latin typeface="Montserrat Light"/>
                  <a:ea typeface="Montserrat Light"/>
                  <a:cs typeface="Montserrat Light"/>
                  <a:sym typeface="Montserrat Light"/>
                </a:rPr>
                <a:t>European Commission</a:t>
              </a:r>
              <a:endParaRPr b="0" i="0" sz="1100" u="none" cap="none" strike="noStrike">
                <a:solidFill>
                  <a:schemeClr val="dk1"/>
                </a:solidFill>
                <a:latin typeface="Montserrat Light"/>
                <a:ea typeface="Montserrat Light"/>
                <a:cs typeface="Montserrat Light"/>
                <a:sym typeface="Montserrat Light"/>
              </a:endParaRPr>
            </a:p>
          </p:txBody>
        </p:sp>
      </p:grpSp>
      <p:grpSp>
        <p:nvGrpSpPr>
          <p:cNvPr id="125" name="Google Shape;125;p2"/>
          <p:cNvGrpSpPr/>
          <p:nvPr/>
        </p:nvGrpSpPr>
        <p:grpSpPr>
          <a:xfrm>
            <a:off x="630342" y="731997"/>
            <a:ext cx="6324601" cy="9177397"/>
            <a:chOff x="0" y="-875418"/>
            <a:chExt cx="5715000" cy="10174288"/>
          </a:xfrm>
        </p:grpSpPr>
        <p:sp>
          <p:nvSpPr>
            <p:cNvPr id="126" name="Google Shape;126;p2"/>
            <p:cNvSpPr txBox="1"/>
            <p:nvPr/>
          </p:nvSpPr>
          <p:spPr>
            <a:xfrm>
              <a:off x="0" y="-875418"/>
              <a:ext cx="5714999" cy="319784"/>
            </a:xfrm>
            <a:prstGeom prst="rect">
              <a:avLst/>
            </a:prstGeom>
            <a:noFill/>
            <a:ln>
              <a:noFill/>
            </a:ln>
          </p:spPr>
          <p:txBody>
            <a:bodyPr anchorCtr="0" anchor="t" bIns="0" lIns="0" spcFirstLastPara="1" rIns="0" wrap="square" tIns="0">
              <a:spAutoFit/>
            </a:bodyPr>
            <a:lstStyle/>
            <a:p>
              <a:pPr indent="0" lvl="0" marL="0" marR="0" rtl="0" algn="l">
                <a:lnSpc>
                  <a:spcPct val="131791"/>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An update about CRITICAL</a:t>
              </a:r>
              <a:endParaRPr b="1" i="0" sz="2396" u="none" cap="none" strike="noStrike">
                <a:solidFill>
                  <a:srgbClr val="3D3D3D"/>
                </a:solidFill>
                <a:latin typeface="Oswald"/>
                <a:ea typeface="Oswald"/>
                <a:cs typeface="Oswald"/>
                <a:sym typeface="Oswald"/>
              </a:endParaRPr>
            </a:p>
          </p:txBody>
        </p:sp>
        <p:sp>
          <p:nvSpPr>
            <p:cNvPr id="127" name="Google Shape;127;p2"/>
            <p:cNvSpPr txBox="1"/>
            <p:nvPr/>
          </p:nvSpPr>
          <p:spPr>
            <a:xfrm>
              <a:off x="0" y="551470"/>
              <a:ext cx="5715000" cy="8747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The year 2022 saw the development of the materials by the partnership. The partners adopted a game-based methodology for this material to promote social inclusion, as the need for a different way to approach the subjects regarding health and parenting was highlighted in the research from the first intellectual output (IO1). </a:t>
              </a:r>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The game-based methodology took the shape of a card game which trainers will rely on to spark conversations on these important and sensitive subjects regarding health and parenting services and norms of the host country. The dynamic of the game is based on the western-popular game “Happy families”, in which the objective is to gather cards (“members”) of a family. In our material, the “families” became subjects such as “I am a single parent”, “My child is sick”, “My insurance card”, etc. </a:t>
              </a:r>
              <a:r>
                <a:rPr lang="en-US" sz="1100">
                  <a:solidFill>
                    <a:srgbClr val="3F3F3F"/>
                  </a:solidFill>
                  <a:latin typeface="Roboto"/>
                  <a:ea typeface="Roboto"/>
                  <a:cs typeface="Roboto"/>
                  <a:sym typeface="Roboto"/>
                </a:rPr>
                <a:t>Each </a:t>
              </a:r>
              <a:r>
                <a:rPr b="0" i="0" lang="en-US" sz="1100" u="none" cap="none" strike="noStrike">
                  <a:solidFill>
                    <a:srgbClr val="3F3F3F"/>
                  </a:solidFill>
                  <a:latin typeface="Roboto"/>
                  <a:ea typeface="Roboto"/>
                  <a:cs typeface="Roboto"/>
                  <a:sym typeface="Roboto"/>
                </a:rPr>
                <a:t>subject</a:t>
              </a:r>
              <a:r>
                <a:rPr lang="en-US" sz="1100">
                  <a:solidFill>
                    <a:srgbClr val="3F3F3F"/>
                  </a:solidFill>
                  <a:latin typeface="Roboto"/>
                  <a:ea typeface="Roboto"/>
                  <a:cs typeface="Roboto"/>
                  <a:sym typeface="Roboto"/>
                </a:rPr>
                <a:t> is an occasion for all participants to exchange knowledge, thus fostering interculturality and efficient learning.</a:t>
              </a:r>
              <a:endParaRPr/>
            </a:p>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The Dutch partner of the consortium, Revalento, provided the partnership with the initial idea as well as rules and training material of the game. Each partner then developed the content of their cards considering their own national context: the game is different for each partner since there are various health and parenting services, and although it is less obvious in the European countries of the partnership, different norms regarding parenting.</a:t>
              </a:r>
              <a:endParaRPr/>
            </a:p>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Only Folkuniversitetet (Sweden) decided to use a different type of material which they had previously developed for another theme, however still aligned with the needs regarding barriers to the communication of the information to immigrants. </a:t>
              </a:r>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The partnership discussed all technical aspects of the piloting phase (IO3) and of the development of the digital learning platform (IO4), especially regarding what would </a:t>
              </a:r>
              <a:r>
                <a:rPr lang="en-US" sz="1100">
                  <a:solidFill>
                    <a:srgbClr val="3F3F3F"/>
                  </a:solidFill>
                  <a:latin typeface="Roboto"/>
                  <a:ea typeface="Roboto"/>
                  <a:cs typeface="Roboto"/>
                  <a:sym typeface="Roboto"/>
                </a:rPr>
                <a:t>be</a:t>
              </a:r>
              <a:r>
                <a:rPr b="0" i="0" lang="en-US" sz="1100" u="none" cap="none" strike="noStrike">
                  <a:solidFill>
                    <a:srgbClr val="3F3F3F"/>
                  </a:solidFill>
                  <a:latin typeface="Roboto"/>
                  <a:ea typeface="Roboto"/>
                  <a:cs typeface="Roboto"/>
                  <a:sym typeface="Roboto"/>
                </a:rPr>
                <a:t> the game mechanics online, during the 4</a:t>
              </a:r>
              <a:r>
                <a:rPr b="0" baseline="30000" i="0" lang="en-US" sz="1100" u="none" cap="none" strike="noStrike">
                  <a:solidFill>
                    <a:srgbClr val="3F3F3F"/>
                  </a:solidFill>
                  <a:latin typeface="Roboto"/>
                  <a:ea typeface="Roboto"/>
                  <a:cs typeface="Roboto"/>
                  <a:sym typeface="Roboto"/>
                </a:rPr>
                <a:t>th</a:t>
              </a:r>
              <a:r>
                <a:rPr b="0" i="0" lang="en-US" sz="1100" u="none" cap="none" strike="noStrike">
                  <a:solidFill>
                    <a:srgbClr val="3F3F3F"/>
                  </a:solidFill>
                  <a:latin typeface="Roboto"/>
                  <a:ea typeface="Roboto"/>
                  <a:cs typeface="Roboto"/>
                  <a:sym typeface="Roboto"/>
                </a:rPr>
                <a:t> Transnational Partners Meeting of the project in Athens in October 2022. Partners also had the opportunity to talk through all dissemination, management and quality evaluation aspects of the project. </a:t>
              </a:r>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The partners will lastly meet again during the 5</a:t>
              </a:r>
              <a:r>
                <a:rPr b="0" baseline="30000" i="0" lang="en-US" sz="1100" u="none" cap="none" strike="noStrike">
                  <a:solidFill>
                    <a:srgbClr val="3F3F3F"/>
                  </a:solidFill>
                  <a:latin typeface="Roboto"/>
                  <a:ea typeface="Roboto"/>
                  <a:cs typeface="Roboto"/>
                  <a:sym typeface="Roboto"/>
                </a:rPr>
                <a:t>th</a:t>
              </a:r>
              <a:r>
                <a:rPr b="0" i="0" lang="en-US" sz="1100" u="none" cap="none" strike="noStrike">
                  <a:solidFill>
                    <a:srgbClr val="3F3F3F"/>
                  </a:solidFill>
                  <a:latin typeface="Roboto"/>
                  <a:ea typeface="Roboto"/>
                  <a:cs typeface="Roboto"/>
                  <a:sym typeface="Roboto"/>
                </a:rPr>
                <a:t> TPM and Final conference in Larissa in May/June 2023. </a:t>
              </a:r>
              <a:endParaRPr/>
            </a:p>
          </p:txBody>
        </p:sp>
      </p:grpSp>
      <p:pic>
        <p:nvPicPr>
          <p:cNvPr id="128" name="Google Shape;128;p2"/>
          <p:cNvPicPr preferRelativeResize="0"/>
          <p:nvPr/>
        </p:nvPicPr>
        <p:blipFill rotWithShape="1">
          <a:blip r:embed="rId4">
            <a:alphaModFix/>
          </a:blip>
          <a:srcRect b="49749" l="0" r="36260" t="49535"/>
          <a:stretch/>
        </p:blipFill>
        <p:spPr>
          <a:xfrm>
            <a:off x="630342" y="1227490"/>
            <a:ext cx="4242474" cy="47625"/>
          </a:xfrm>
          <a:prstGeom prst="rect">
            <a:avLst/>
          </a:prstGeom>
          <a:noFill/>
          <a:ln>
            <a:noFill/>
          </a:ln>
        </p:spPr>
      </p:pic>
      <p:pic>
        <p:nvPicPr>
          <p:cNvPr id="129" name="Google Shape;129;p2"/>
          <p:cNvPicPr preferRelativeResize="0"/>
          <p:nvPr/>
        </p:nvPicPr>
        <p:blipFill rotWithShape="1">
          <a:blip r:embed="rId5">
            <a:alphaModFix/>
          </a:blip>
          <a:srcRect b="0" l="0" r="0" t="0"/>
          <a:stretch/>
        </p:blipFill>
        <p:spPr>
          <a:xfrm>
            <a:off x="4755740" y="480657"/>
            <a:ext cx="2493279" cy="1562951"/>
          </a:xfrm>
          <a:prstGeom prst="rect">
            <a:avLst/>
          </a:prstGeom>
          <a:noFill/>
          <a:ln>
            <a:noFill/>
          </a:ln>
        </p:spPr>
      </p:pic>
      <p:grpSp>
        <p:nvGrpSpPr>
          <p:cNvPr id="130" name="Google Shape;130;p2"/>
          <p:cNvGrpSpPr/>
          <p:nvPr/>
        </p:nvGrpSpPr>
        <p:grpSpPr>
          <a:xfrm>
            <a:off x="1" y="-428625"/>
            <a:ext cx="7556500" cy="816356"/>
            <a:chOff x="0" y="0"/>
            <a:chExt cx="11544300" cy="1088475"/>
          </a:xfrm>
        </p:grpSpPr>
        <p:pic>
          <p:nvPicPr>
            <p:cNvPr id="131" name="Google Shape;131;p2"/>
            <p:cNvPicPr preferRelativeResize="0"/>
            <p:nvPr/>
          </p:nvPicPr>
          <p:blipFill rotWithShape="1">
            <a:blip r:embed="rId6">
              <a:alphaModFix/>
            </a:blip>
            <a:srcRect b="45285" l="0" r="0" t="45285"/>
            <a:stretch/>
          </p:blipFill>
          <p:spPr>
            <a:xfrm>
              <a:off x="0" y="0"/>
              <a:ext cx="11544300" cy="1088475"/>
            </a:xfrm>
            <a:prstGeom prst="rect">
              <a:avLst/>
            </a:prstGeom>
            <a:noFill/>
            <a:ln>
              <a:noFill/>
            </a:ln>
          </p:spPr>
        </p:pic>
        <p:sp>
          <p:nvSpPr>
            <p:cNvPr id="132" name="Google Shape;132;p2"/>
            <p:cNvSpPr txBox="1"/>
            <p:nvPr/>
          </p:nvSpPr>
          <p:spPr>
            <a:xfrm>
              <a:off x="2464450" y="700558"/>
              <a:ext cx="6618000" cy="275204"/>
            </a:xfrm>
            <a:prstGeom prst="rect">
              <a:avLst/>
            </a:prstGeom>
            <a:solidFill>
              <a:srgbClr val="534CAC"/>
            </a:solidFill>
            <a:ln>
              <a:noFill/>
            </a:ln>
          </p:spPr>
          <p:txBody>
            <a:bodyPr anchorCtr="0" anchor="t" bIns="0" lIns="0" spcFirstLastPara="1" rIns="0" wrap="square" tIns="0">
              <a:spAutoFit/>
            </a:bodyPr>
            <a:lstStyle/>
            <a:p>
              <a:pPr indent="0" lvl="0" marL="0" marR="0" rtl="0" algn="ctr">
                <a:lnSpc>
                  <a:spcPct val="154075"/>
                </a:lnSpc>
                <a:spcBef>
                  <a:spcPts val="0"/>
                </a:spcBef>
                <a:spcAft>
                  <a:spcPts val="0"/>
                </a:spcAft>
                <a:buClr>
                  <a:srgbClr val="000000"/>
                </a:buClr>
                <a:buSzPts val="871"/>
                <a:buFont typeface="Arial"/>
                <a:buNone/>
              </a:pPr>
              <a:r>
                <a:rPr b="0" i="0" lang="en-US" sz="871" u="none" cap="none" strike="noStrike">
                  <a:solidFill>
                    <a:srgbClr val="FFFFFF"/>
                  </a:solidFill>
                  <a:latin typeface="Montserrat Light"/>
                  <a:ea typeface="Montserrat Light"/>
                  <a:cs typeface="Montserrat Light"/>
                  <a:sym typeface="Montserrat Light"/>
                </a:rPr>
                <a:t>MARCH 2023 | NEWSLETTER ISSUE 03</a:t>
              </a:r>
              <a:endParaRPr/>
            </a:p>
          </p:txBody>
        </p:sp>
      </p:grpSp>
      <p:sp>
        <p:nvSpPr>
          <p:cNvPr id="133" name="Google Shape;133;p2"/>
          <p:cNvSpPr txBox="1"/>
          <p:nvPr/>
        </p:nvSpPr>
        <p:spPr>
          <a:xfrm>
            <a:off x="552861" y="1443444"/>
            <a:ext cx="4495800" cy="43084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3F3F3F"/>
                </a:solidFill>
                <a:latin typeface="Roboto"/>
                <a:ea typeface="Roboto"/>
                <a:cs typeface="Roboto"/>
                <a:sym typeface="Roboto"/>
              </a:rPr>
              <a:t>Approaching rapidly the end of the project, we are delighted to share with you the 3rd edition of the CRITICAL newsletter.</a:t>
            </a:r>
            <a:endParaRPr b="0" i="0" sz="1800" u="none" cap="none" strike="noStrike">
              <a:solidFill>
                <a:srgbClr val="3F3F3F"/>
              </a:solidFill>
              <a:latin typeface="Calibri"/>
              <a:ea typeface="Calibri"/>
              <a:cs typeface="Calibri"/>
              <a:sym typeface="Calibri"/>
            </a:endParaRPr>
          </a:p>
        </p:txBody>
      </p:sp>
      <p:pic>
        <p:nvPicPr>
          <p:cNvPr descr="Une image contenant mur, table, personne, intérieur&#10;&#10;Description générée automatiquement" id="134" name="Google Shape;134;p2"/>
          <p:cNvPicPr preferRelativeResize="0"/>
          <p:nvPr/>
        </p:nvPicPr>
        <p:blipFill rotWithShape="1">
          <a:blip r:embed="rId7">
            <a:alphaModFix/>
          </a:blip>
          <a:srcRect b="19022" l="7961" r="0" t="25655"/>
          <a:stretch/>
        </p:blipFill>
        <p:spPr>
          <a:xfrm>
            <a:off x="1736272" y="7281582"/>
            <a:ext cx="4083955" cy="183764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nvSpPr>
        <p:spPr>
          <a:xfrm>
            <a:off x="349249" y="1436049"/>
            <a:ext cx="3574357" cy="4875181"/>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The development of the game and training materials was indeed followed by training the trainers sessions, where social workers and foreign language trainers were taught how to use the developed material in their activities. Training sessions were made of an explanation of the game with encouraged participation of the trainees, and of a game session for them to have an example of how the game should be played. These training sessions were also an opportunity for the partnership to gather feedback, on the training itself as well as on the material they were about to test themselves. Every training session offered valuable new ideas and opinions on how to improve our material. </a:t>
            </a:r>
            <a:endParaRPr/>
          </a:p>
          <a:p>
            <a:pPr indent="0" lvl="0" marL="0" marR="0" rtl="0" algn="just">
              <a:lnSpc>
                <a:spcPct val="120000"/>
              </a:lnSpc>
              <a:spcBef>
                <a:spcPts val="0"/>
              </a:spcBef>
              <a:spcAft>
                <a:spcPts val="0"/>
              </a:spcAft>
              <a:buClr>
                <a:srgbClr val="000000"/>
              </a:buClr>
              <a:buSzPts val="1200"/>
              <a:buFont typeface="Arial"/>
              <a:buNone/>
            </a:pPr>
            <a:r>
              <a:t/>
            </a:r>
            <a:endParaRPr b="0" i="0" sz="1200" u="none" cap="none" strike="noStrike">
              <a:solidFill>
                <a:srgbClr val="3F3F3F"/>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The testing phase of the project material took place between August 2022 and March 2023. Partners are now reporting from the testing sessions, which will put an end to the piloting phase of the project by the end of April 2023. Multiple testing sessions were organized in all the different countries of the partnership  such as Greece, Sweden and France. </a:t>
            </a:r>
            <a:endParaRPr b="0" i="0" sz="1200" u="none" cap="none" strike="noStrike">
              <a:solidFill>
                <a:srgbClr val="3F3F3F"/>
              </a:solidFill>
              <a:latin typeface="Roboto"/>
              <a:ea typeface="Roboto"/>
              <a:cs typeface="Roboto"/>
              <a:sym typeface="Roboto"/>
            </a:endParaRPr>
          </a:p>
        </p:txBody>
      </p:sp>
      <p:pic>
        <p:nvPicPr>
          <p:cNvPr id="140" name="Google Shape;140;p3"/>
          <p:cNvPicPr preferRelativeResize="0"/>
          <p:nvPr/>
        </p:nvPicPr>
        <p:blipFill rotWithShape="1">
          <a:blip r:embed="rId3">
            <a:alphaModFix/>
          </a:blip>
          <a:srcRect b="49749" l="0" r="36260" t="49535"/>
          <a:stretch/>
        </p:blipFill>
        <p:spPr>
          <a:xfrm>
            <a:off x="357084" y="1209886"/>
            <a:ext cx="6934200" cy="77842"/>
          </a:xfrm>
          <a:prstGeom prst="rect">
            <a:avLst/>
          </a:prstGeom>
          <a:noFill/>
          <a:ln>
            <a:noFill/>
          </a:ln>
        </p:spPr>
      </p:pic>
      <p:pic>
        <p:nvPicPr>
          <p:cNvPr id="141" name="Google Shape;141;p3"/>
          <p:cNvPicPr preferRelativeResize="0"/>
          <p:nvPr/>
        </p:nvPicPr>
        <p:blipFill rotWithShape="1">
          <a:blip r:embed="rId3">
            <a:alphaModFix/>
          </a:blip>
          <a:srcRect b="49749" l="0" r="36260" t="49535"/>
          <a:stretch/>
        </p:blipFill>
        <p:spPr>
          <a:xfrm>
            <a:off x="349250" y="8744190"/>
            <a:ext cx="6726398" cy="73565"/>
          </a:xfrm>
          <a:prstGeom prst="rect">
            <a:avLst/>
          </a:prstGeom>
          <a:noFill/>
          <a:ln>
            <a:noFill/>
          </a:ln>
        </p:spPr>
      </p:pic>
      <p:grpSp>
        <p:nvGrpSpPr>
          <p:cNvPr id="142" name="Google Shape;142;p3"/>
          <p:cNvGrpSpPr/>
          <p:nvPr/>
        </p:nvGrpSpPr>
        <p:grpSpPr>
          <a:xfrm>
            <a:off x="1" y="-428625"/>
            <a:ext cx="7556500" cy="816356"/>
            <a:chOff x="0" y="0"/>
            <a:chExt cx="11544300" cy="1088475"/>
          </a:xfrm>
        </p:grpSpPr>
        <p:pic>
          <p:nvPicPr>
            <p:cNvPr id="143" name="Google Shape;143;p3"/>
            <p:cNvPicPr preferRelativeResize="0"/>
            <p:nvPr/>
          </p:nvPicPr>
          <p:blipFill rotWithShape="1">
            <a:blip r:embed="rId3">
              <a:alphaModFix/>
            </a:blip>
            <a:srcRect b="45285" l="0" r="0" t="45285"/>
            <a:stretch/>
          </p:blipFill>
          <p:spPr>
            <a:xfrm>
              <a:off x="0" y="0"/>
              <a:ext cx="11544300" cy="1088475"/>
            </a:xfrm>
            <a:prstGeom prst="rect">
              <a:avLst/>
            </a:prstGeom>
            <a:noFill/>
            <a:ln>
              <a:noFill/>
            </a:ln>
          </p:spPr>
        </p:pic>
        <p:sp>
          <p:nvSpPr>
            <p:cNvPr id="144" name="Google Shape;144;p3"/>
            <p:cNvSpPr txBox="1"/>
            <p:nvPr/>
          </p:nvSpPr>
          <p:spPr>
            <a:xfrm>
              <a:off x="2464450" y="700558"/>
              <a:ext cx="6617884" cy="275204"/>
            </a:xfrm>
            <a:prstGeom prst="rect">
              <a:avLst/>
            </a:prstGeom>
            <a:solidFill>
              <a:srgbClr val="534CAC"/>
            </a:solidFill>
            <a:ln>
              <a:noFill/>
            </a:ln>
          </p:spPr>
          <p:txBody>
            <a:bodyPr anchorCtr="0" anchor="t" bIns="0" lIns="0" spcFirstLastPara="1" rIns="0" wrap="square" tIns="0">
              <a:spAutoFit/>
            </a:bodyPr>
            <a:lstStyle/>
            <a:p>
              <a:pPr indent="0" lvl="0" marL="0" marR="0" rtl="0" algn="ctr">
                <a:lnSpc>
                  <a:spcPct val="154075"/>
                </a:lnSpc>
                <a:spcBef>
                  <a:spcPts val="0"/>
                </a:spcBef>
                <a:spcAft>
                  <a:spcPts val="0"/>
                </a:spcAft>
                <a:buClr>
                  <a:srgbClr val="000000"/>
                </a:buClr>
                <a:buSzPts val="871"/>
                <a:buFont typeface="Arial"/>
                <a:buNone/>
              </a:pPr>
              <a:r>
                <a:rPr b="0" i="0" lang="en-US" sz="871" u="none" cap="none" strike="noStrike">
                  <a:solidFill>
                    <a:srgbClr val="FFFFFF"/>
                  </a:solidFill>
                  <a:latin typeface="Montserrat Light"/>
                  <a:ea typeface="Montserrat Light"/>
                  <a:cs typeface="Montserrat Light"/>
                  <a:sym typeface="Montserrat Light"/>
                </a:rPr>
                <a:t>MARCH 2023 | NEWSLETTER ISSUE 03</a:t>
              </a:r>
              <a:endParaRPr b="0" i="0" sz="871" u="none" cap="none" strike="noStrike">
                <a:solidFill>
                  <a:srgbClr val="FFFFFF"/>
                </a:solidFill>
                <a:latin typeface="Montserrat Light"/>
                <a:ea typeface="Montserrat Light"/>
                <a:cs typeface="Montserrat Light"/>
                <a:sym typeface="Montserrat Light"/>
              </a:endParaRPr>
            </a:p>
          </p:txBody>
        </p:sp>
      </p:grpSp>
      <p:sp>
        <p:nvSpPr>
          <p:cNvPr id="145" name="Google Shape;145;p3"/>
          <p:cNvSpPr txBox="1"/>
          <p:nvPr/>
        </p:nvSpPr>
        <p:spPr>
          <a:xfrm>
            <a:off x="371475" y="8780973"/>
            <a:ext cx="6781800" cy="174690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Clr>
                <a:srgbClr val="000000"/>
              </a:buClr>
              <a:buSzPts val="1200"/>
              <a:buFont typeface="Arial"/>
              <a:buNone/>
            </a:pPr>
            <a:r>
              <a:t/>
            </a:r>
            <a:endParaRPr b="1" i="0" sz="1200" u="none" cap="none" strike="noStrike">
              <a:solidFill>
                <a:schemeClr val="dk1"/>
              </a:solidFill>
              <a:latin typeface="Roboto"/>
              <a:ea typeface="Roboto"/>
              <a:cs typeface="Roboto"/>
              <a:sym typeface="Roboto"/>
            </a:endParaRPr>
          </a:p>
          <a:p>
            <a:pPr indent="0" lvl="0" marL="0" marR="0" rtl="0" algn="just">
              <a:lnSpc>
                <a:spcPct val="11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IO4: Online learning platform implementation, evaluation and finalisation</a:t>
            </a:r>
            <a:endParaRPr/>
          </a:p>
          <a:p>
            <a:pPr indent="0" lvl="0" marL="0" marR="0" rtl="0" algn="just">
              <a:lnSpc>
                <a:spcPct val="154000"/>
              </a:lnSpc>
              <a:spcBef>
                <a:spcPts val="1000"/>
              </a:spcBef>
              <a:spcAft>
                <a:spcPts val="0"/>
              </a:spcAft>
              <a:buClr>
                <a:srgbClr val="000000"/>
              </a:buClr>
              <a:buSzPts val="1000"/>
              <a:buFont typeface="Arial"/>
              <a:buNone/>
            </a:pPr>
            <a:r>
              <a:rPr b="0" i="0" lang="en-US" sz="1100" u="none" cap="none" strike="noStrike">
                <a:solidFill>
                  <a:srgbClr val="3F3F3F"/>
                </a:solidFill>
                <a:latin typeface="Roboto"/>
                <a:ea typeface="Roboto"/>
                <a:cs typeface="Roboto"/>
                <a:sym typeface="Roboto"/>
              </a:rPr>
              <a:t>As the game testing was a success and the methodology approved by social workers, language trainers and immigrants, the project always had the accessibility of the learning material as an objective. </a:t>
            </a:r>
            <a:r>
              <a:rPr lang="en-US" sz="1100">
                <a:solidFill>
                  <a:srgbClr val="3F3F3F"/>
                </a:solidFill>
                <a:latin typeface="Roboto"/>
                <a:ea typeface="Roboto"/>
                <a:cs typeface="Roboto"/>
                <a:sym typeface="Roboto"/>
              </a:rPr>
              <a:t>In this regard</a:t>
            </a:r>
            <a:r>
              <a:rPr b="0" i="0" lang="en-US" sz="1100" u="none" cap="none" strike="noStrike">
                <a:solidFill>
                  <a:srgbClr val="3F3F3F"/>
                </a:solidFill>
                <a:latin typeface="Roboto"/>
                <a:ea typeface="Roboto"/>
                <a:cs typeface="Roboto"/>
                <a:sym typeface="Roboto"/>
              </a:rPr>
              <a:t>, </a:t>
            </a:r>
            <a:r>
              <a:rPr lang="en-US" sz="1100">
                <a:solidFill>
                  <a:srgbClr val="3F3F3F"/>
                </a:solidFill>
                <a:latin typeface="Roboto"/>
                <a:ea typeface="Roboto"/>
                <a:cs typeface="Roboto"/>
                <a:sym typeface="Roboto"/>
              </a:rPr>
              <a:t>Promea </a:t>
            </a:r>
            <a:r>
              <a:rPr b="0" i="0" lang="en-US" sz="1100" u="none" cap="none" strike="noStrike">
                <a:solidFill>
                  <a:srgbClr val="3F3F3F"/>
                </a:solidFill>
                <a:latin typeface="Roboto"/>
                <a:ea typeface="Roboto"/>
                <a:cs typeface="Roboto"/>
                <a:sym typeface="Roboto"/>
              </a:rPr>
              <a:t>has been developing an adequate online version with different dynamics but keeping the same pedagogical content in each language.  Still to be done are the implementation, evaluation and finalization of the material, as well as the final conference for dissemination of the project results and further impact.</a:t>
            </a:r>
            <a:endParaRPr sz="1500"/>
          </a:p>
        </p:txBody>
      </p:sp>
      <p:sp>
        <p:nvSpPr>
          <p:cNvPr id="146" name="Google Shape;146;p3"/>
          <p:cNvSpPr txBox="1"/>
          <p:nvPr/>
        </p:nvSpPr>
        <p:spPr>
          <a:xfrm>
            <a:off x="371474" y="8303620"/>
            <a:ext cx="4399500" cy="338100"/>
          </a:xfrm>
          <a:prstGeom prst="rect">
            <a:avLst/>
          </a:prstGeom>
          <a:noFill/>
          <a:ln>
            <a:noFill/>
          </a:ln>
        </p:spPr>
        <p:txBody>
          <a:bodyPr anchorCtr="0" anchor="t" bIns="0" lIns="0" spcFirstLastPara="1" rIns="0" wrap="square" tIns="0">
            <a:spAutoFit/>
          </a:bodyPr>
          <a:lstStyle/>
          <a:p>
            <a:pPr indent="0" lvl="0" marL="0" marR="0" rtl="0" algn="l">
              <a:lnSpc>
                <a:spcPct val="132011"/>
              </a:lnSpc>
              <a:spcBef>
                <a:spcPts val="0"/>
              </a:spcBef>
              <a:spcAft>
                <a:spcPts val="0"/>
              </a:spcAft>
              <a:buClr>
                <a:srgbClr val="000000"/>
              </a:buClr>
              <a:buSzPts val="2396"/>
              <a:buFont typeface="Arial"/>
              <a:buNone/>
            </a:pPr>
            <a:r>
              <a:rPr b="1" i="0" lang="en-US" sz="2196" u="none" cap="none" strike="noStrike">
                <a:solidFill>
                  <a:srgbClr val="3D3D3D"/>
                </a:solidFill>
                <a:latin typeface="Oswald"/>
                <a:ea typeface="Oswald"/>
                <a:cs typeface="Oswald"/>
                <a:sym typeface="Oswald"/>
              </a:rPr>
              <a:t>NEXT STEPS</a:t>
            </a:r>
            <a:endParaRPr b="1" i="0" sz="2196" u="none" cap="none" strike="noStrike">
              <a:solidFill>
                <a:srgbClr val="3D3D3D"/>
              </a:solidFill>
              <a:latin typeface="Oswald"/>
              <a:ea typeface="Oswald"/>
              <a:cs typeface="Oswald"/>
              <a:sym typeface="Oswald"/>
            </a:endParaRPr>
          </a:p>
        </p:txBody>
      </p:sp>
      <p:sp>
        <p:nvSpPr>
          <p:cNvPr id="147" name="Google Shape;147;p3"/>
          <p:cNvSpPr/>
          <p:nvPr/>
        </p:nvSpPr>
        <p:spPr>
          <a:xfrm>
            <a:off x="317417" y="692233"/>
            <a:ext cx="7010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D3D3D"/>
                </a:solidFill>
                <a:latin typeface="Oswald"/>
                <a:ea typeface="Oswald"/>
                <a:cs typeface="Oswald"/>
                <a:sym typeface="Oswald"/>
              </a:rPr>
              <a:t>IMPLEMENTATION OF PILOTING – August 2022-April 2023</a:t>
            </a:r>
            <a:endParaRPr b="1" i="0" sz="1800" u="none" cap="none" strike="noStrike">
              <a:solidFill>
                <a:srgbClr val="3D3D3D"/>
              </a:solidFill>
              <a:latin typeface="Oswald"/>
              <a:ea typeface="Oswald"/>
              <a:cs typeface="Oswald"/>
              <a:sym typeface="Oswald"/>
            </a:endParaRPr>
          </a:p>
        </p:txBody>
      </p:sp>
      <p:sp>
        <p:nvSpPr>
          <p:cNvPr id="148" name="Google Shape;148;p3"/>
          <p:cNvSpPr txBox="1"/>
          <p:nvPr/>
        </p:nvSpPr>
        <p:spPr>
          <a:xfrm>
            <a:off x="371475" y="4194717"/>
            <a:ext cx="4286250" cy="157031"/>
          </a:xfrm>
          <a:prstGeom prst="rect">
            <a:avLst/>
          </a:prstGeom>
          <a:noFill/>
          <a:ln>
            <a:noFill/>
          </a:ln>
        </p:spPr>
        <p:txBody>
          <a:bodyPr anchorCtr="0" anchor="t" bIns="0" lIns="0" spcFirstLastPara="1" rIns="0" wrap="square" tIns="0">
            <a:spAutoFit/>
          </a:bodyPr>
          <a:lstStyle/>
          <a:p>
            <a:pPr indent="0" lvl="0" marL="0" marR="0" rtl="0" algn="just">
              <a:lnSpc>
                <a:spcPct val="154000"/>
              </a:lnSpc>
              <a:spcBef>
                <a:spcPts val="0"/>
              </a:spcBef>
              <a:spcAft>
                <a:spcPts val="0"/>
              </a:spcAft>
              <a:buClr>
                <a:srgbClr val="000000"/>
              </a:buClr>
              <a:buSzPts val="900"/>
              <a:buFont typeface="Arial"/>
              <a:buNone/>
            </a:pPr>
            <a:r>
              <a:t/>
            </a:r>
            <a:endParaRPr b="0" i="0" sz="900" u="none" cap="none" strike="noStrike">
              <a:solidFill>
                <a:srgbClr val="3D3D3D"/>
              </a:solidFill>
              <a:latin typeface="Montserrat Light"/>
              <a:ea typeface="Montserrat Light"/>
              <a:cs typeface="Montserrat Light"/>
              <a:sym typeface="Montserrat Light"/>
            </a:endParaRPr>
          </a:p>
        </p:txBody>
      </p:sp>
      <p:pic>
        <p:nvPicPr>
          <p:cNvPr descr="Une image contenant personne, intérieur, table, plafond&#10;&#10;Description générée automatiquement" id="149" name="Google Shape;149;p3"/>
          <p:cNvPicPr preferRelativeResize="0"/>
          <p:nvPr/>
        </p:nvPicPr>
        <p:blipFill rotWithShape="1">
          <a:blip r:embed="rId4">
            <a:alphaModFix/>
          </a:blip>
          <a:srcRect b="25837" l="20718" r="0" t="26881"/>
          <a:stretch/>
        </p:blipFill>
        <p:spPr>
          <a:xfrm>
            <a:off x="4235562" y="3834375"/>
            <a:ext cx="2860953" cy="227484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Une image contenant texte, pièce, table, salle de conférences&#10;&#10;Description générée automatiquement" id="150" name="Google Shape;150;p3"/>
          <p:cNvPicPr preferRelativeResize="0"/>
          <p:nvPr/>
        </p:nvPicPr>
        <p:blipFill rotWithShape="1">
          <a:blip r:embed="rId5">
            <a:alphaModFix/>
          </a:blip>
          <a:srcRect b="0" l="0" r="0" t="0"/>
          <a:stretch/>
        </p:blipFill>
        <p:spPr>
          <a:xfrm>
            <a:off x="4235563" y="1496019"/>
            <a:ext cx="2840085" cy="213006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Une image contenant intérieur, personne, personnes, salle de conférences&#10;&#10;Description générée automatiquement" id="151" name="Google Shape;151;p3"/>
          <p:cNvPicPr preferRelativeResize="0"/>
          <p:nvPr/>
        </p:nvPicPr>
        <p:blipFill rotWithShape="1">
          <a:blip r:embed="rId6">
            <a:alphaModFix/>
          </a:blip>
          <a:srcRect b="0" l="4200" r="0" t="40325"/>
          <a:stretch/>
        </p:blipFill>
        <p:spPr>
          <a:xfrm>
            <a:off x="2931497" y="6453809"/>
            <a:ext cx="4165039" cy="194582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2" name="Google Shape;152;p3"/>
          <p:cNvSpPr txBox="1"/>
          <p:nvPr/>
        </p:nvSpPr>
        <p:spPr>
          <a:xfrm>
            <a:off x="239066" y="6254377"/>
            <a:ext cx="24861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Meanwhile, the Greek partner </a:t>
            </a:r>
            <a:r>
              <a:rPr lang="en-US" sz="1200">
                <a:solidFill>
                  <a:srgbClr val="3F3F3F"/>
                </a:solidFill>
                <a:latin typeface="Roboto"/>
                <a:ea typeface="Roboto"/>
                <a:cs typeface="Roboto"/>
                <a:sym typeface="Roboto"/>
              </a:rPr>
              <a:t>Promea </a:t>
            </a:r>
            <a:r>
              <a:rPr b="0" i="0" lang="en-US" sz="1200" u="none" cap="none" strike="noStrike">
                <a:solidFill>
                  <a:srgbClr val="3F3F3F"/>
                </a:solidFill>
                <a:latin typeface="Roboto"/>
                <a:ea typeface="Roboto"/>
                <a:cs typeface="Roboto"/>
                <a:sym typeface="Roboto"/>
              </a:rPr>
              <a:t>has been working since November 2022 on the online learning platform as it was planned to offer better accessibility to the game content.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4"/>
          <p:cNvPicPr preferRelativeResize="0"/>
          <p:nvPr/>
        </p:nvPicPr>
        <p:blipFill rotWithShape="1">
          <a:blip r:embed="rId3">
            <a:alphaModFix/>
          </a:blip>
          <a:srcRect b="49749" l="0" r="36260" t="49535"/>
          <a:stretch/>
        </p:blipFill>
        <p:spPr>
          <a:xfrm>
            <a:off x="447675" y="1324724"/>
            <a:ext cx="4242474" cy="47625"/>
          </a:xfrm>
          <a:prstGeom prst="rect">
            <a:avLst/>
          </a:prstGeom>
          <a:noFill/>
          <a:ln>
            <a:noFill/>
          </a:ln>
        </p:spPr>
      </p:pic>
      <p:grpSp>
        <p:nvGrpSpPr>
          <p:cNvPr id="159" name="Google Shape;159;p4"/>
          <p:cNvGrpSpPr/>
          <p:nvPr/>
        </p:nvGrpSpPr>
        <p:grpSpPr>
          <a:xfrm>
            <a:off x="447675" y="2230243"/>
            <a:ext cx="2995375" cy="1674730"/>
            <a:chOff x="0" y="-256129"/>
            <a:chExt cx="2828316" cy="1612252"/>
          </a:xfrm>
        </p:grpSpPr>
        <p:pic>
          <p:nvPicPr>
            <p:cNvPr id="160" name="Google Shape;160;p4"/>
            <p:cNvPicPr preferRelativeResize="0"/>
            <p:nvPr/>
          </p:nvPicPr>
          <p:blipFill rotWithShape="1">
            <a:blip r:embed="rId4">
              <a:alphaModFix/>
            </a:blip>
            <a:srcRect b="27262" l="0" r="0" t="15732"/>
            <a:stretch/>
          </p:blipFill>
          <p:spPr>
            <a:xfrm>
              <a:off x="0" y="-256129"/>
              <a:ext cx="2828316" cy="1612252"/>
            </a:xfrm>
            <a:prstGeom prst="rect">
              <a:avLst/>
            </a:prstGeom>
            <a:noFill/>
            <a:ln>
              <a:noFill/>
            </a:ln>
          </p:spPr>
        </p:pic>
        <p:sp>
          <p:nvSpPr>
            <p:cNvPr id="161" name="Google Shape;161;p4"/>
            <p:cNvSpPr txBox="1"/>
            <p:nvPr/>
          </p:nvSpPr>
          <p:spPr>
            <a:xfrm>
              <a:off x="92277" y="-180994"/>
              <a:ext cx="2477281" cy="1336412"/>
            </a:xfrm>
            <a:prstGeom prst="rect">
              <a:avLst/>
            </a:prstGeom>
            <a:solidFill>
              <a:srgbClr val="E7E6F7"/>
            </a:solidFill>
            <a:ln>
              <a:noFill/>
            </a:ln>
          </p:spPr>
          <p:txBody>
            <a:bodyPr anchorCtr="0" anchor="t" bIns="0" lIns="0" spcFirstLastPara="1" rIns="0" wrap="square" tIns="0">
              <a:spAutoFit/>
            </a:bodyPr>
            <a:lstStyle/>
            <a:p>
              <a:pPr indent="0" lvl="0" marL="0" marR="0" rtl="0" algn="l">
                <a:lnSpc>
                  <a:spcPct val="164000"/>
                </a:lnSpc>
                <a:spcBef>
                  <a:spcPts val="0"/>
                </a:spcBef>
                <a:spcAft>
                  <a:spcPts val="0"/>
                </a:spcAft>
                <a:buClr>
                  <a:srgbClr val="000000"/>
                </a:buClr>
                <a:buSzPts val="1100"/>
                <a:buFont typeface="Arial"/>
                <a:buNone/>
              </a:pPr>
              <a:r>
                <a:t/>
              </a:r>
              <a:endParaRPr b="1" i="0" sz="1100" u="sng" cap="none" strike="noStrike">
                <a:solidFill>
                  <a:schemeClr val="dk1"/>
                </a:solidFill>
                <a:latin typeface="Montserrat"/>
                <a:ea typeface="Montserrat"/>
                <a:cs typeface="Montserrat"/>
                <a:sym typeface="Montserrat"/>
              </a:endParaRPr>
            </a:p>
            <a:p>
              <a:pPr indent="0" lvl="0" marL="0" marR="0" rtl="0" algn="l">
                <a:lnSpc>
                  <a:spcPct val="164000"/>
                </a:lnSpc>
                <a:spcBef>
                  <a:spcPts val="0"/>
                </a:spcBef>
                <a:spcAft>
                  <a:spcPts val="0"/>
                </a:spcAft>
                <a:buClr>
                  <a:srgbClr val="000000"/>
                </a:buClr>
                <a:buSzPts val="1100"/>
                <a:buFont typeface="Arial"/>
                <a:buNone/>
              </a:pPr>
              <a:r>
                <a:rPr b="1" i="0" lang="en-US" sz="1100" u="sng" cap="none" strike="noStrike">
                  <a:solidFill>
                    <a:schemeClr val="dk1"/>
                  </a:solidFill>
                  <a:latin typeface="Montserrat"/>
                  <a:ea typeface="Montserrat"/>
                  <a:cs typeface="Montserrat"/>
                  <a:sym typeface="Montserrat"/>
                </a:rPr>
                <a:t>COORDINATOR</a:t>
              </a:r>
              <a:r>
                <a:rPr b="1" i="0" lang="en-US" sz="1100" u="none" cap="none" strike="noStrike">
                  <a:solidFill>
                    <a:schemeClr val="dk1"/>
                  </a:solidFill>
                  <a:latin typeface="Montserrat"/>
                  <a:ea typeface="Montserrat"/>
                  <a:cs typeface="Montserrat"/>
                  <a:sym typeface="Montserrat"/>
                </a:rPr>
                <a:t>:</a:t>
              </a:r>
              <a:endParaRPr b="1" i="0" sz="1100" u="none" cap="none" strike="noStrike">
                <a:solidFill>
                  <a:schemeClr val="dk1"/>
                </a:solidFill>
                <a:latin typeface="Montserrat"/>
                <a:ea typeface="Montserrat"/>
                <a:cs typeface="Montserrat"/>
                <a:sym typeface="Montserrat"/>
              </a:endParaRPr>
            </a:p>
            <a:p>
              <a:pPr indent="0" lvl="0" marL="0" marR="0" rtl="0" algn="l">
                <a:lnSpc>
                  <a:spcPct val="164000"/>
                </a:lnSpc>
                <a:spcBef>
                  <a:spcPts val="0"/>
                </a:spcBef>
                <a:spcAft>
                  <a:spcPts val="0"/>
                </a:spcAft>
                <a:buClr>
                  <a:srgbClr val="000000"/>
                </a:buClr>
                <a:buSzPts val="1100"/>
                <a:buFont typeface="Arial"/>
                <a:buNone/>
              </a:pPr>
              <a:r>
                <a:rPr b="1" i="0" lang="en-US" sz="1100" u="none" cap="none" strike="noStrike">
                  <a:solidFill>
                    <a:schemeClr val="dk1"/>
                  </a:solidFill>
                  <a:latin typeface="Montserrat Light"/>
                  <a:ea typeface="Montserrat Light"/>
                  <a:cs typeface="Montserrat Light"/>
                  <a:sym typeface="Montserrat Light"/>
                </a:rPr>
                <a:t>FOLK UNIVERSITETET</a:t>
              </a:r>
              <a:endParaRPr b="1"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5">
                    <a:extLst>
                      <a:ext uri="{A12FA001-AC4F-418D-AE19-62706E023703}">
                        <ahyp:hlinkClr val="tx"/>
                      </a:ext>
                    </a:extLst>
                  </a:hlinkClick>
                </a:rPr>
                <a:t>www.folkuniversitetet.se</a:t>
              </a:r>
              <a:r>
                <a:rPr b="0" i="0" lang="en-US" sz="1100" u="none" cap="none" strike="noStrike">
                  <a:solidFill>
                    <a:schemeClr val="dk1"/>
                  </a:solidFill>
                  <a:latin typeface="Montserrat Light"/>
                  <a:ea typeface="Montserrat Light"/>
                  <a:cs typeface="Montserrat Light"/>
                  <a:sym typeface="Montserrat Light"/>
                </a:rPr>
                <a:t> </a:t>
              </a:r>
              <a:endParaRPr b="0" i="0" sz="1400" u="none" cap="none" strike="noStrike">
                <a:solidFill>
                  <a:srgbClr val="000000"/>
                </a:solidFill>
                <a:latin typeface="Arial"/>
                <a:ea typeface="Arial"/>
                <a:cs typeface="Arial"/>
                <a:sym typeface="Arial"/>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6">
                    <a:extLst>
                      <a:ext uri="{A12FA001-AC4F-418D-AE19-62706E023703}">
                        <ahyp:hlinkClr val="tx"/>
                      </a:ext>
                    </a:extLst>
                  </a:hlinkClick>
                </a:rPr>
                <a:t>Maria.nyberg1@folkuniversitetet.se</a:t>
              </a:r>
              <a:r>
                <a:rPr b="0" i="0" lang="en-US" sz="1100" u="none" cap="none" strike="noStrike">
                  <a:solidFill>
                    <a:schemeClr val="dk1"/>
                  </a:solidFill>
                  <a:latin typeface="Montserrat Light"/>
                  <a:ea typeface="Montserrat Light"/>
                  <a:cs typeface="Montserrat Light"/>
                  <a:sym typeface="Montserrat Light"/>
                </a:rPr>
                <a:t> </a:t>
              </a:r>
              <a:endParaRPr b="0" i="0" sz="1100" u="none" cap="none" strike="noStrike">
                <a:solidFill>
                  <a:schemeClr val="dk1"/>
                </a:solidFill>
                <a:latin typeface="Montserrat Light"/>
                <a:ea typeface="Montserrat Light"/>
                <a:cs typeface="Montserrat Light"/>
                <a:sym typeface="Montserrat Light"/>
              </a:endParaRPr>
            </a:p>
          </p:txBody>
        </p:sp>
      </p:grpSp>
      <p:grpSp>
        <p:nvGrpSpPr>
          <p:cNvPr id="162" name="Google Shape;162;p4"/>
          <p:cNvGrpSpPr/>
          <p:nvPr/>
        </p:nvGrpSpPr>
        <p:grpSpPr>
          <a:xfrm>
            <a:off x="447675" y="3764538"/>
            <a:ext cx="2995375" cy="5303458"/>
            <a:chOff x="0" y="0"/>
            <a:chExt cx="2828316" cy="6351427"/>
          </a:xfrm>
        </p:grpSpPr>
        <p:pic>
          <p:nvPicPr>
            <p:cNvPr id="163" name="Google Shape;163;p4"/>
            <p:cNvPicPr preferRelativeResize="0"/>
            <p:nvPr/>
          </p:nvPicPr>
          <p:blipFill rotWithShape="1">
            <a:blip r:embed="rId7">
              <a:alphaModFix/>
            </a:blip>
            <a:srcRect b="11528" l="29769" r="29769" t="0"/>
            <a:stretch/>
          </p:blipFill>
          <p:spPr>
            <a:xfrm>
              <a:off x="0" y="0"/>
              <a:ext cx="2828316" cy="6184253"/>
            </a:xfrm>
            <a:prstGeom prst="rect">
              <a:avLst/>
            </a:prstGeom>
            <a:noFill/>
            <a:ln>
              <a:noFill/>
            </a:ln>
          </p:spPr>
        </p:pic>
        <p:sp>
          <p:nvSpPr>
            <p:cNvPr id="164" name="Google Shape;164;p4"/>
            <p:cNvSpPr txBox="1"/>
            <p:nvPr/>
          </p:nvSpPr>
          <p:spPr>
            <a:xfrm>
              <a:off x="102842" y="33887"/>
              <a:ext cx="2477281" cy="6317540"/>
            </a:xfrm>
            <a:prstGeom prst="rect">
              <a:avLst/>
            </a:prstGeom>
            <a:noFill/>
            <a:ln>
              <a:noFill/>
            </a:ln>
          </p:spPr>
          <p:txBody>
            <a:bodyPr anchorCtr="0" anchor="t" bIns="0" lIns="0" spcFirstLastPara="1" rIns="0" wrap="square" tIns="0">
              <a:spAutoFit/>
            </a:bodyPr>
            <a:lstStyle/>
            <a:p>
              <a:pPr indent="0" lvl="0" marL="0" marR="0" rtl="0" algn="l">
                <a:lnSpc>
                  <a:spcPct val="164000"/>
                </a:lnSpc>
                <a:spcBef>
                  <a:spcPts val="0"/>
                </a:spcBef>
                <a:spcAft>
                  <a:spcPts val="0"/>
                </a:spcAft>
                <a:buClr>
                  <a:srgbClr val="000000"/>
                </a:buClr>
                <a:buSzPts val="1100"/>
                <a:buFont typeface="Arial"/>
                <a:buNone/>
              </a:pPr>
              <a:r>
                <a:t/>
              </a:r>
              <a:endParaRPr b="1" i="0" sz="1100" u="sng" cap="none" strike="noStrike">
                <a:solidFill>
                  <a:schemeClr val="dk1"/>
                </a:solidFill>
                <a:latin typeface="Montserrat"/>
                <a:ea typeface="Montserrat"/>
                <a:cs typeface="Montserrat"/>
                <a:sym typeface="Montserrat"/>
              </a:endParaRPr>
            </a:p>
            <a:p>
              <a:pPr indent="0" lvl="0" marL="0" marR="0" rtl="0" algn="l">
                <a:lnSpc>
                  <a:spcPct val="164000"/>
                </a:lnSpc>
                <a:spcBef>
                  <a:spcPts val="0"/>
                </a:spcBef>
                <a:spcAft>
                  <a:spcPts val="0"/>
                </a:spcAft>
                <a:buClr>
                  <a:srgbClr val="000000"/>
                </a:buClr>
                <a:buSzPts val="1100"/>
                <a:buFont typeface="Arial"/>
                <a:buNone/>
              </a:pPr>
              <a:r>
                <a:rPr b="1" i="0" lang="en-US" sz="1100" u="sng" cap="none" strike="noStrike">
                  <a:solidFill>
                    <a:schemeClr val="dk1"/>
                  </a:solidFill>
                  <a:latin typeface="Montserrat"/>
                  <a:ea typeface="Montserrat"/>
                  <a:cs typeface="Montserrat"/>
                  <a:sym typeface="Montserrat"/>
                </a:rPr>
                <a:t>PARTNERS</a:t>
              </a:r>
              <a:r>
                <a:rPr b="1" i="0" lang="en-US" sz="1100" u="none" cap="none" strike="noStrike">
                  <a:solidFill>
                    <a:schemeClr val="dk1"/>
                  </a:solidFill>
                  <a:latin typeface="Montserrat"/>
                  <a:ea typeface="Montserrat"/>
                  <a:cs typeface="Montserrat"/>
                  <a:sym typeface="Montserrat"/>
                </a:rPr>
                <a:t>:</a:t>
              </a:r>
              <a:r>
                <a:rPr b="0" i="0" lang="en-US" sz="1100" u="none" cap="none" strike="noStrike">
                  <a:solidFill>
                    <a:schemeClr val="dk1"/>
                  </a:solidFill>
                  <a:latin typeface="Montserrat Light"/>
                  <a:ea typeface="Montserrat Light"/>
                  <a:cs typeface="Montserrat Light"/>
                  <a:sym typeface="Montserrat Light"/>
                </a:rPr>
                <a:t> </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rPr b="1" i="0" lang="en-US" sz="1100" u="none" cap="none" strike="noStrike">
                  <a:solidFill>
                    <a:schemeClr val="dk1"/>
                  </a:solidFill>
                  <a:latin typeface="Montserrat Light"/>
                  <a:ea typeface="Montserrat Light"/>
                  <a:cs typeface="Montserrat Light"/>
                  <a:sym typeface="Montserrat Light"/>
                </a:rPr>
                <a:t>DIMITRA Educational Organization - GREECE</a:t>
              </a:r>
              <a:endParaRPr b="0" i="0" sz="1400" u="none" cap="none" strike="noStrike">
                <a:solidFill>
                  <a:srgbClr val="000000"/>
                </a:solidFill>
                <a:latin typeface="Arial"/>
                <a:ea typeface="Arial"/>
                <a:cs typeface="Arial"/>
                <a:sym typeface="Arial"/>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8">
                    <a:extLst>
                      <a:ext uri="{A12FA001-AC4F-418D-AE19-62706E023703}">
                        <ahyp:hlinkClr val="tx"/>
                      </a:ext>
                    </a:extLst>
                  </a:hlinkClick>
                </a:rPr>
                <a:t>www.iekdimitra.gr</a:t>
              </a:r>
              <a:endParaRPr b="0" i="0" sz="1100" u="none" cap="none" strike="noStrike">
                <a:solidFill>
                  <a:schemeClr val="dk1"/>
                </a:solidFill>
                <a:latin typeface="Calibri"/>
                <a:ea typeface="Calibri"/>
                <a:cs typeface="Calibri"/>
                <a:sym typeface="Calibri"/>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9">
                    <a:extLst>
                      <a:ext uri="{A12FA001-AC4F-418D-AE19-62706E023703}">
                        <ahyp:hlinkClr val="tx"/>
                      </a:ext>
                    </a:extLst>
                  </a:hlinkClick>
                </a:rPr>
                <a:t>anastasopoulou@dimitra.gr</a:t>
              </a:r>
              <a:r>
                <a:rPr b="0" i="0" lang="en-US" sz="1100" u="none" cap="none" strike="noStrike">
                  <a:solidFill>
                    <a:schemeClr val="dk1"/>
                  </a:solidFill>
                  <a:latin typeface="Montserrat Light"/>
                  <a:ea typeface="Montserrat Light"/>
                  <a:cs typeface="Montserrat Light"/>
                  <a:sym typeface="Montserrat Light"/>
                </a:rPr>
                <a:t> </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rPr b="1" i="0" lang="en-US" sz="1100" u="none" cap="none" strike="noStrike">
                  <a:solidFill>
                    <a:schemeClr val="dk1"/>
                  </a:solidFill>
                  <a:latin typeface="Montserrat Light"/>
                  <a:ea typeface="Montserrat Light"/>
                  <a:cs typeface="Montserrat Light"/>
                  <a:sym typeface="Montserrat Light"/>
                </a:rPr>
                <a:t>FISPE - FRANCE</a:t>
              </a:r>
              <a:endParaRPr b="0" i="0" sz="1400" u="none" cap="none" strike="noStrike">
                <a:solidFill>
                  <a:srgbClr val="000000"/>
                </a:solidFill>
                <a:latin typeface="Arial"/>
                <a:ea typeface="Arial"/>
                <a:cs typeface="Arial"/>
                <a:sym typeface="Arial"/>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10">
                    <a:extLst>
                      <a:ext uri="{A12FA001-AC4F-418D-AE19-62706E023703}">
                        <ahyp:hlinkClr val="tx"/>
                      </a:ext>
                    </a:extLst>
                  </a:hlinkClick>
                </a:rPr>
                <a:t>www.fispe.fr</a:t>
              </a:r>
              <a:r>
                <a:rPr b="0" i="0" lang="en-US" sz="1100" u="none" cap="none" strike="noStrike">
                  <a:solidFill>
                    <a:schemeClr val="dk1"/>
                  </a:solidFill>
                  <a:latin typeface="Montserrat Light"/>
                  <a:ea typeface="Montserrat Light"/>
                  <a:cs typeface="Montserrat Light"/>
                  <a:sym typeface="Montserrat Light"/>
                </a:rPr>
                <a:t> </a:t>
              </a:r>
              <a:endParaRPr b="0" i="0" sz="1400" u="none" cap="none" strike="noStrike">
                <a:solidFill>
                  <a:srgbClr val="000000"/>
                </a:solidFill>
                <a:latin typeface="Arial"/>
                <a:ea typeface="Arial"/>
                <a:cs typeface="Arial"/>
                <a:sym typeface="Arial"/>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rPr>
                <a:t>helene.ardisson@fispe.fr</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rPr b="1" i="0" lang="en-US" sz="1100" u="none" cap="none" strike="noStrike">
                  <a:solidFill>
                    <a:schemeClr val="dk1"/>
                  </a:solidFill>
                  <a:latin typeface="Montserrat Light"/>
                  <a:ea typeface="Montserrat Light"/>
                  <a:cs typeface="Montserrat Light"/>
                  <a:sym typeface="Montserrat Light"/>
                </a:rPr>
                <a:t>PROMEA - Hellenic Society for the Promotion of Research and Development Methodologies </a:t>
              </a:r>
              <a:br>
                <a:rPr b="0"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Montserrat Light"/>
                  <a:ea typeface="Montserrat Light"/>
                  <a:cs typeface="Montserrat Light"/>
                  <a:sym typeface="Montserrat Light"/>
                </a:rPr>
                <a:t>- GREECE</a:t>
              </a:r>
              <a:endParaRPr b="0" i="0" sz="1400" u="none" cap="none" strike="noStrike">
                <a:solidFill>
                  <a:srgbClr val="000000"/>
                </a:solidFill>
                <a:latin typeface="Arial"/>
                <a:ea typeface="Arial"/>
                <a:cs typeface="Arial"/>
                <a:sym typeface="Arial"/>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11">
                    <a:extLst>
                      <a:ext uri="{A12FA001-AC4F-418D-AE19-62706E023703}">
                        <ahyp:hlinkClr val="tx"/>
                      </a:ext>
                    </a:extLst>
                  </a:hlinkClick>
                </a:rPr>
                <a:t>www.promea.gr</a:t>
              </a:r>
              <a:endParaRPr b="0" i="0" sz="1100" u="none" cap="none" strike="noStrike">
                <a:solidFill>
                  <a:schemeClr val="dk1"/>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rPr b="0" i="0" lang="en-US" sz="1100" u="sng" cap="none" strike="noStrike">
                  <a:solidFill>
                    <a:schemeClr val="dk1"/>
                  </a:solidFill>
                  <a:latin typeface="Montserrat Light"/>
                  <a:ea typeface="Montserrat Light"/>
                  <a:cs typeface="Montserrat Light"/>
                  <a:sym typeface="Montserrat Light"/>
                  <a:hlinkClick r:id="rId12">
                    <a:extLst>
                      <a:ext uri="{A12FA001-AC4F-418D-AE19-62706E023703}">
                        <ahyp:hlinkClr val="tx"/>
                      </a:ext>
                    </a:extLst>
                  </a:hlinkClick>
                </a:rPr>
                <a:t>projects@promea.gr</a:t>
              </a:r>
              <a:endParaRPr b="0" i="0" sz="1100" u="none" cap="none" strike="noStrike">
                <a:solidFill>
                  <a:srgbClr val="FFFFFF"/>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t/>
              </a:r>
              <a:endParaRPr b="0" i="0" sz="1100" u="none" cap="none" strike="noStrike">
                <a:solidFill>
                  <a:srgbClr val="FFFFFF"/>
                </a:solidFill>
                <a:latin typeface="Montserrat Light"/>
                <a:ea typeface="Montserrat Light"/>
                <a:cs typeface="Montserrat Light"/>
                <a:sym typeface="Montserrat Light"/>
              </a:endParaRPr>
            </a:p>
            <a:p>
              <a:pPr indent="0" lvl="0" marL="0" marR="0" rtl="0" algn="l">
                <a:lnSpc>
                  <a:spcPct val="164000"/>
                </a:lnSpc>
                <a:spcBef>
                  <a:spcPts val="0"/>
                </a:spcBef>
                <a:spcAft>
                  <a:spcPts val="0"/>
                </a:spcAft>
                <a:buClr>
                  <a:srgbClr val="000000"/>
                </a:buClr>
                <a:buSzPts val="1100"/>
                <a:buFont typeface="Arial"/>
                <a:buNone/>
              </a:pPr>
              <a:r>
                <a:t/>
              </a:r>
              <a:endParaRPr b="0" i="0" sz="1100" u="none" cap="none" strike="noStrike">
                <a:solidFill>
                  <a:srgbClr val="FFFFFF"/>
                </a:solidFill>
                <a:latin typeface="Montserrat Light"/>
                <a:ea typeface="Montserrat Light"/>
                <a:cs typeface="Montserrat Light"/>
                <a:sym typeface="Montserrat Light"/>
              </a:endParaRPr>
            </a:p>
          </p:txBody>
        </p:sp>
      </p:grpSp>
      <p:sp>
        <p:nvSpPr>
          <p:cNvPr id="165" name="Google Shape;165;p4"/>
          <p:cNvSpPr txBox="1"/>
          <p:nvPr/>
        </p:nvSpPr>
        <p:spPr>
          <a:xfrm>
            <a:off x="447675" y="824188"/>
            <a:ext cx="4286250" cy="388290"/>
          </a:xfrm>
          <a:prstGeom prst="rect">
            <a:avLst/>
          </a:prstGeom>
          <a:noFill/>
          <a:ln>
            <a:noFill/>
          </a:ln>
        </p:spPr>
        <p:txBody>
          <a:bodyPr anchorCtr="0" anchor="t" bIns="0" lIns="0" spcFirstLastPara="1" rIns="0" wrap="square" tIns="0">
            <a:spAutoFit/>
          </a:bodyPr>
          <a:lstStyle/>
          <a:p>
            <a:pPr indent="0" lvl="0" marL="0" marR="0" rtl="0" algn="l">
              <a:lnSpc>
                <a:spcPct val="132011"/>
              </a:lnSpc>
              <a:spcBef>
                <a:spcPts val="0"/>
              </a:spcBef>
              <a:spcAft>
                <a:spcPts val="0"/>
              </a:spcAft>
              <a:buClr>
                <a:srgbClr val="000000"/>
              </a:buClr>
              <a:buSzPts val="2396"/>
              <a:buFont typeface="Arial"/>
              <a:buNone/>
            </a:pPr>
            <a:r>
              <a:rPr b="1" i="0" lang="en-US" sz="2396" u="none" cap="none" strike="noStrike">
                <a:solidFill>
                  <a:srgbClr val="3D3D3D"/>
                </a:solidFill>
                <a:latin typeface="Oswald"/>
                <a:ea typeface="Oswald"/>
                <a:cs typeface="Oswald"/>
                <a:sym typeface="Oswald"/>
              </a:rPr>
              <a:t>THE PROJECT TEAM</a:t>
            </a:r>
            <a:endParaRPr b="0" i="0" sz="1400" u="none" cap="none" strike="noStrike">
              <a:solidFill>
                <a:srgbClr val="000000"/>
              </a:solidFill>
              <a:latin typeface="Arial"/>
              <a:ea typeface="Arial"/>
              <a:cs typeface="Arial"/>
              <a:sym typeface="Arial"/>
            </a:endParaRPr>
          </a:p>
        </p:txBody>
      </p:sp>
      <p:sp>
        <p:nvSpPr>
          <p:cNvPr id="166" name="Google Shape;166;p4"/>
          <p:cNvSpPr txBox="1"/>
          <p:nvPr/>
        </p:nvSpPr>
        <p:spPr>
          <a:xfrm>
            <a:off x="464311" y="1697067"/>
            <a:ext cx="6802613" cy="453714"/>
          </a:xfrm>
          <a:prstGeom prst="rect">
            <a:avLst/>
          </a:prstGeom>
          <a:noFill/>
          <a:ln>
            <a:noFill/>
          </a:ln>
        </p:spPr>
        <p:txBody>
          <a:bodyPr anchorCtr="0" anchor="t" bIns="0" lIns="0" spcFirstLastPara="1" rIns="0" wrap="square" tIns="0">
            <a:spAutoFit/>
          </a:bodyPr>
          <a:lstStyle/>
          <a:p>
            <a:pPr indent="0" lvl="0" marL="0" marR="0" rtl="0" algn="just">
              <a:lnSpc>
                <a:spcPct val="134000"/>
              </a:lnSpc>
              <a:spcBef>
                <a:spcPts val="0"/>
              </a:spcBef>
              <a:spcAft>
                <a:spcPts val="0"/>
              </a:spcAft>
              <a:buClr>
                <a:srgbClr val="000000"/>
              </a:buClr>
              <a:buSzPts val="1100"/>
              <a:buFont typeface="Arial"/>
              <a:buNone/>
            </a:pPr>
            <a:r>
              <a:rPr b="1" i="0" lang="en-US" sz="1100" u="none" cap="none" strike="noStrike">
                <a:solidFill>
                  <a:srgbClr val="3D3D3D"/>
                </a:solidFill>
                <a:latin typeface="Oswald"/>
                <a:ea typeface="Oswald"/>
                <a:cs typeface="Oswald"/>
                <a:sym typeface="Oswald"/>
              </a:rPr>
              <a:t>THE PROJECT BRINGS TOGETHER 4 PARTNERS FROM 3 EUROPEAN COUNTRIES, FORMING A TRANSNATIONAL COOPERATION PARTNERSHIP. </a:t>
            </a:r>
            <a:endParaRPr b="0" i="0" sz="1400" u="none" cap="none" strike="noStrike">
              <a:solidFill>
                <a:srgbClr val="000000"/>
              </a:solidFill>
              <a:latin typeface="Arial"/>
              <a:ea typeface="Arial"/>
              <a:cs typeface="Arial"/>
              <a:sym typeface="Arial"/>
            </a:endParaRPr>
          </a:p>
        </p:txBody>
      </p:sp>
      <p:pic>
        <p:nvPicPr>
          <p:cNvPr id="167" name="Google Shape;167;p4"/>
          <p:cNvPicPr preferRelativeResize="0"/>
          <p:nvPr/>
        </p:nvPicPr>
        <p:blipFill rotWithShape="1">
          <a:blip r:embed="rId13">
            <a:alphaModFix/>
          </a:blip>
          <a:srcRect b="0" l="0" r="0" t="0"/>
          <a:stretch/>
        </p:blipFill>
        <p:spPr>
          <a:xfrm>
            <a:off x="4532771" y="2224652"/>
            <a:ext cx="2006166" cy="2006164"/>
          </a:xfrm>
          <a:prstGeom prst="rect">
            <a:avLst/>
          </a:prstGeom>
          <a:noFill/>
          <a:ln>
            <a:noFill/>
          </a:ln>
        </p:spPr>
      </p:pic>
      <p:pic>
        <p:nvPicPr>
          <p:cNvPr id="168" name="Google Shape;168;p4"/>
          <p:cNvPicPr preferRelativeResize="0"/>
          <p:nvPr/>
        </p:nvPicPr>
        <p:blipFill rotWithShape="1">
          <a:blip r:embed="rId14">
            <a:alphaModFix/>
          </a:blip>
          <a:srcRect b="0" l="0" r="0" t="0"/>
          <a:stretch/>
        </p:blipFill>
        <p:spPr>
          <a:xfrm>
            <a:off x="4733925" y="5517139"/>
            <a:ext cx="1456512" cy="1456512"/>
          </a:xfrm>
          <a:prstGeom prst="rect">
            <a:avLst/>
          </a:prstGeom>
          <a:noFill/>
          <a:ln>
            <a:noFill/>
          </a:ln>
        </p:spPr>
      </p:pic>
      <p:pic>
        <p:nvPicPr>
          <p:cNvPr id="169" name="Google Shape;169;p4"/>
          <p:cNvPicPr preferRelativeResize="0"/>
          <p:nvPr/>
        </p:nvPicPr>
        <p:blipFill rotWithShape="1">
          <a:blip r:embed="rId15">
            <a:alphaModFix/>
          </a:blip>
          <a:srcRect b="0" l="0" r="0" t="0"/>
          <a:stretch/>
        </p:blipFill>
        <p:spPr>
          <a:xfrm>
            <a:off x="4774570" y="6779234"/>
            <a:ext cx="1522568" cy="1522568"/>
          </a:xfrm>
          <a:prstGeom prst="rect">
            <a:avLst/>
          </a:prstGeom>
          <a:noFill/>
          <a:ln>
            <a:noFill/>
          </a:ln>
        </p:spPr>
      </p:pic>
      <p:pic>
        <p:nvPicPr>
          <p:cNvPr id="170" name="Google Shape;170;p4"/>
          <p:cNvPicPr preferRelativeResize="0"/>
          <p:nvPr/>
        </p:nvPicPr>
        <p:blipFill rotWithShape="1">
          <a:blip r:embed="rId16">
            <a:alphaModFix/>
          </a:blip>
          <a:srcRect b="0" l="0" r="0" t="0"/>
          <a:stretch/>
        </p:blipFill>
        <p:spPr>
          <a:xfrm>
            <a:off x="4733925" y="4168801"/>
            <a:ext cx="1348882" cy="1081603"/>
          </a:xfrm>
          <a:prstGeom prst="rect">
            <a:avLst/>
          </a:prstGeom>
          <a:noFill/>
          <a:ln>
            <a:noFill/>
          </a:ln>
        </p:spPr>
      </p:pic>
      <p:sp>
        <p:nvSpPr>
          <p:cNvPr id="171" name="Google Shape;171;p4"/>
          <p:cNvSpPr txBox="1"/>
          <p:nvPr/>
        </p:nvSpPr>
        <p:spPr>
          <a:xfrm>
            <a:off x="447675" y="9892894"/>
            <a:ext cx="6530975"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pic>
        <p:nvPicPr>
          <p:cNvPr id="172" name="Google Shape;172;p4"/>
          <p:cNvPicPr preferRelativeResize="0"/>
          <p:nvPr/>
        </p:nvPicPr>
        <p:blipFill rotWithShape="1">
          <a:blip r:embed="rId17">
            <a:alphaModFix/>
          </a:blip>
          <a:srcRect b="0" l="0" r="0" t="0"/>
          <a:stretch/>
        </p:blipFill>
        <p:spPr>
          <a:xfrm>
            <a:off x="5267865" y="404309"/>
            <a:ext cx="1999277" cy="1253278"/>
          </a:xfrm>
          <a:prstGeom prst="rect">
            <a:avLst/>
          </a:prstGeom>
          <a:noFill/>
          <a:ln>
            <a:noFill/>
          </a:ln>
        </p:spPr>
      </p:pic>
      <p:grpSp>
        <p:nvGrpSpPr>
          <p:cNvPr id="173" name="Google Shape;173;p4"/>
          <p:cNvGrpSpPr/>
          <p:nvPr/>
        </p:nvGrpSpPr>
        <p:grpSpPr>
          <a:xfrm>
            <a:off x="1" y="-428625"/>
            <a:ext cx="7556500" cy="816356"/>
            <a:chOff x="0" y="0"/>
            <a:chExt cx="11544300" cy="1088475"/>
          </a:xfrm>
        </p:grpSpPr>
        <p:pic>
          <p:nvPicPr>
            <p:cNvPr id="174" name="Google Shape;174;p4"/>
            <p:cNvPicPr preferRelativeResize="0"/>
            <p:nvPr/>
          </p:nvPicPr>
          <p:blipFill rotWithShape="1">
            <a:blip r:embed="rId18">
              <a:alphaModFix/>
            </a:blip>
            <a:srcRect b="45285" l="0" r="0" t="45285"/>
            <a:stretch/>
          </p:blipFill>
          <p:spPr>
            <a:xfrm>
              <a:off x="0" y="0"/>
              <a:ext cx="11544300" cy="1088475"/>
            </a:xfrm>
            <a:prstGeom prst="rect">
              <a:avLst/>
            </a:prstGeom>
            <a:noFill/>
            <a:ln>
              <a:noFill/>
            </a:ln>
          </p:spPr>
        </p:pic>
        <p:sp>
          <p:nvSpPr>
            <p:cNvPr id="175" name="Google Shape;175;p4"/>
            <p:cNvSpPr txBox="1"/>
            <p:nvPr/>
          </p:nvSpPr>
          <p:spPr>
            <a:xfrm>
              <a:off x="2464450" y="700558"/>
              <a:ext cx="6618000" cy="178800"/>
            </a:xfrm>
            <a:prstGeom prst="rect">
              <a:avLst/>
            </a:prstGeom>
            <a:solidFill>
              <a:srgbClr val="534CAC"/>
            </a:solidFill>
            <a:ln>
              <a:noFill/>
            </a:ln>
          </p:spPr>
          <p:txBody>
            <a:bodyPr anchorCtr="0" anchor="t" bIns="0" lIns="0" spcFirstLastPara="1" rIns="0" wrap="square" tIns="0">
              <a:spAutoFit/>
            </a:bodyPr>
            <a:lstStyle/>
            <a:p>
              <a:pPr indent="0" lvl="0" marL="0" marR="0" rtl="0" algn="ctr">
                <a:lnSpc>
                  <a:spcPct val="154075"/>
                </a:lnSpc>
                <a:spcBef>
                  <a:spcPts val="0"/>
                </a:spcBef>
                <a:spcAft>
                  <a:spcPts val="0"/>
                </a:spcAft>
                <a:buClr>
                  <a:srgbClr val="000000"/>
                </a:buClr>
                <a:buSzPts val="871"/>
                <a:buFont typeface="Arial"/>
                <a:buNone/>
              </a:pPr>
              <a:r>
                <a:rPr lang="en-US" sz="871">
                  <a:solidFill>
                    <a:srgbClr val="FFFFFF"/>
                  </a:solidFill>
                  <a:latin typeface="Montserrat Light"/>
                  <a:ea typeface="Montserrat Light"/>
                  <a:cs typeface="Montserrat Light"/>
                  <a:sym typeface="Montserrat Light"/>
                </a:rPr>
                <a:t>MARCH </a:t>
              </a:r>
              <a:r>
                <a:rPr b="0" i="0" lang="en-US" sz="871" u="none" cap="none" strike="noStrike">
                  <a:solidFill>
                    <a:srgbClr val="FFFFFF"/>
                  </a:solidFill>
                  <a:latin typeface="Montserrat Light"/>
                  <a:ea typeface="Montserrat Light"/>
                  <a:cs typeface="Montserrat Light"/>
                  <a:sym typeface="Montserrat Light"/>
                </a:rPr>
                <a:t>202</a:t>
              </a:r>
              <a:r>
                <a:rPr lang="en-US" sz="871">
                  <a:solidFill>
                    <a:srgbClr val="FFFFFF"/>
                  </a:solidFill>
                  <a:latin typeface="Montserrat Light"/>
                  <a:ea typeface="Montserrat Light"/>
                  <a:cs typeface="Montserrat Light"/>
                  <a:sym typeface="Montserrat Light"/>
                </a:rPr>
                <a:t>3</a:t>
              </a:r>
              <a:r>
                <a:rPr b="0" i="0" lang="en-US" sz="871" u="none" cap="none" strike="noStrike">
                  <a:solidFill>
                    <a:srgbClr val="FFFFFF"/>
                  </a:solidFill>
                  <a:latin typeface="Montserrat Light"/>
                  <a:ea typeface="Montserrat Light"/>
                  <a:cs typeface="Montserrat Light"/>
                  <a:sym typeface="Montserrat Light"/>
                </a:rPr>
                <a:t> | NEWSLETTER ISSUE 0</a:t>
              </a:r>
              <a:r>
                <a:rPr lang="en-US" sz="871">
                  <a:solidFill>
                    <a:srgbClr val="FFFFFF"/>
                  </a:solidFill>
                  <a:latin typeface="Montserrat Light"/>
                  <a:ea typeface="Montserrat Light"/>
                  <a:cs typeface="Montserrat Light"/>
                  <a:sym typeface="Montserrat Light"/>
                </a:rPr>
                <a:t>3</a:t>
              </a:r>
              <a:endParaRPr b="0" i="0" sz="871" u="none" cap="none" strike="noStrike">
                <a:solidFill>
                  <a:srgbClr val="FFFFFF"/>
                </a:solidFill>
                <a:latin typeface="Montserrat Light"/>
                <a:ea typeface="Montserrat Light"/>
                <a:cs typeface="Montserrat Light"/>
                <a:sym typeface="Montserrat Light"/>
              </a:endParaRPr>
            </a:p>
          </p:txBody>
        </p:sp>
      </p:grpSp>
      <p:pic>
        <p:nvPicPr>
          <p:cNvPr descr="Une image contenant texte&#10;&#10;Description générée automatiquement" id="176" name="Google Shape;176;p4"/>
          <p:cNvPicPr preferRelativeResize="0"/>
          <p:nvPr/>
        </p:nvPicPr>
        <p:blipFill rotWithShape="1">
          <a:blip r:embed="rId19">
            <a:alphaModFix/>
          </a:blip>
          <a:srcRect b="0" l="0" r="0" t="0"/>
          <a:stretch/>
        </p:blipFill>
        <p:spPr>
          <a:xfrm>
            <a:off x="2865192" y="9285657"/>
            <a:ext cx="2000849" cy="4464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EU MMC</dc:creator>
</cp:coreProperties>
</file>