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7556500" cy="10693400"/>
  <p:notesSz cx="6858000" cy="9144000"/>
  <p:embeddedFontLst>
    <p:embeddedFont>
      <p:font typeface="Bahnschrift SemiBold Condensed" panose="020B0502040204020203" pitchFamily="34" charset="0"/>
      <p:bold r:id="rId7"/>
    </p:embeddedFont>
    <p:embeddedFont>
      <p:font typeface="Calibri" panose="020F0502020204030204" pitchFamily="34" charset="0"/>
      <p:regular r:id="rId8"/>
      <p:bold r:id="rId9"/>
      <p:italic r:id="rId10"/>
      <p:boldItalic r:id="rId11"/>
    </p:embeddedFont>
    <p:embeddedFont>
      <p:font typeface="Montserrat" panose="00000500000000000000" pitchFamily="2" charset="0"/>
      <p:regular r:id="rId12"/>
      <p:bold r:id="rId13"/>
      <p:italic r:id="rId14"/>
      <p:boldItalic r:id="rId15"/>
    </p:embeddedFont>
    <p:embeddedFont>
      <p:font typeface="Montserrat Light" panose="00000400000000000000" pitchFamily="2" charset="0"/>
      <p:regular r:id="rId16"/>
      <p:bold r:id="rId17"/>
      <p:italic r:id="rId18"/>
      <p:boldItalic r:id="rId19"/>
    </p:embeddedFont>
    <p:embeddedFont>
      <p:font typeface="Oswald" panose="00000500000000000000" pitchFamily="2" charset="0"/>
      <p:regular r:id="rId20"/>
      <p:bold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pf7s7/NLlRTy3WhVIYtdPJ6Fl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169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1792288" y="612775"/>
            <a:ext cx="5486400" cy="4114800"/>
          </a:xfrm>
          <a:prstGeom prst="rect">
            <a:avLst/>
          </a:prstGeom>
          <a:noFill/>
          <a:ln>
            <a:noFill/>
          </a:ln>
        </p:spPr>
      </p:sp>
      <p:sp>
        <p:nvSpPr>
          <p:cNvPr id="68" name="Google Shape;68;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hyperlink" Target="https://critical.projectlibrary.eu/en/" TargetMode="Externa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hyperlink" Target="https://www.linkedin.com/company/critical-project/"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www.facebook.com/Critical-Project-111638761171724" TargetMode="External"/><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hyperlink" Target="http://www.iekdimitra.gr/" TargetMode="External"/><Relationship Id="rId13" Type="http://schemas.openxmlformats.org/officeDocument/2006/relationships/image" Target="../media/image19.jpg"/><Relationship Id="rId1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8.png"/><Relationship Id="rId12" Type="http://schemas.openxmlformats.org/officeDocument/2006/relationships/hyperlink" Target="mailto:projects@promea.gr" TargetMode="External"/><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hyperlink" Target="mailto:Maria.nyberg1@folkuniversitetet.se" TargetMode="External"/><Relationship Id="rId11" Type="http://schemas.openxmlformats.org/officeDocument/2006/relationships/hyperlink" Target="http://www.promea.gr/" TargetMode="External"/><Relationship Id="rId5" Type="http://schemas.openxmlformats.org/officeDocument/2006/relationships/hyperlink" Target="http://www.folkuniversitetet.se/" TargetMode="External"/><Relationship Id="rId15" Type="http://schemas.openxmlformats.org/officeDocument/2006/relationships/image" Target="../media/image21.jpg"/><Relationship Id="rId10" Type="http://schemas.openxmlformats.org/officeDocument/2006/relationships/hyperlink" Target="http://www.fispe.fr/" TargetMode="External"/><Relationship Id="rId19"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hyperlink" Target="mailto:anastasopoulou@dimitra.gr" TargetMode="External"/><Relationship Id="rId1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447675" y="1000448"/>
            <a:ext cx="6657975" cy="1582827"/>
            <a:chOff x="0" y="19050"/>
            <a:chExt cx="8877300" cy="2110438"/>
          </a:xfrm>
        </p:grpSpPr>
        <p:sp>
          <p:nvSpPr>
            <p:cNvPr id="89" name="Google Shape;89;p1"/>
            <p:cNvSpPr txBox="1"/>
            <p:nvPr/>
          </p:nvSpPr>
          <p:spPr>
            <a:xfrm>
              <a:off x="0" y="19050"/>
              <a:ext cx="8877300" cy="1169075"/>
            </a:xfrm>
            <a:prstGeom prst="rect">
              <a:avLst/>
            </a:prstGeom>
            <a:noFill/>
            <a:ln>
              <a:noFill/>
            </a:ln>
          </p:spPr>
          <p:txBody>
            <a:bodyPr spcFirstLastPara="1" wrap="square" lIns="0" tIns="0" rIns="0" bIns="0" anchor="t" anchorCtr="0">
              <a:spAutoFit/>
            </a:bodyPr>
            <a:lstStyle/>
            <a:p>
              <a:pPr marL="0" marR="0" lvl="0" indent="0" algn="ctr" rtl="0">
                <a:lnSpc>
                  <a:spcPct val="117001"/>
                </a:lnSpc>
                <a:spcBef>
                  <a:spcPts val="0"/>
                </a:spcBef>
                <a:spcAft>
                  <a:spcPts val="0"/>
                </a:spcAft>
                <a:buClr>
                  <a:srgbClr val="000000"/>
                </a:buClr>
                <a:buSzPts val="5882"/>
                <a:buFont typeface="Arial"/>
                <a:buNone/>
              </a:pPr>
              <a:r>
                <a:rPr lang="en-US" sz="5882" b="1" i="0" u="none" strike="noStrike" cap="none" dirty="0">
                  <a:solidFill>
                    <a:srgbClr val="5150AC"/>
                  </a:solidFill>
                  <a:latin typeface="Oswald"/>
                  <a:ea typeface="Oswald"/>
                  <a:cs typeface="Oswald"/>
                  <a:sym typeface="Oswald"/>
                </a:rPr>
                <a:t>Critical</a:t>
              </a:r>
              <a:endParaRPr sz="1400" b="0" i="0" u="none" strike="noStrike" cap="none" dirty="0">
                <a:solidFill>
                  <a:srgbClr val="000000"/>
                </a:solidFill>
                <a:latin typeface="Arial"/>
                <a:ea typeface="Arial"/>
                <a:cs typeface="Arial"/>
                <a:sym typeface="Arial"/>
              </a:endParaRPr>
            </a:p>
          </p:txBody>
        </p:sp>
        <p:sp>
          <p:nvSpPr>
            <p:cNvPr id="90" name="Google Shape;90;p1"/>
            <p:cNvSpPr txBox="1"/>
            <p:nvPr/>
          </p:nvSpPr>
          <p:spPr>
            <a:xfrm>
              <a:off x="1136217" y="1378000"/>
              <a:ext cx="6617884" cy="751488"/>
            </a:xfrm>
            <a:prstGeom prst="rect">
              <a:avLst/>
            </a:prstGeom>
            <a:noFill/>
            <a:ln>
              <a:noFill/>
            </a:ln>
          </p:spPr>
          <p:txBody>
            <a:bodyPr spcFirstLastPara="1" wrap="square" lIns="0" tIns="0" rIns="0" bIns="0" anchor="t" anchorCtr="0">
              <a:spAutoFit/>
            </a:bodyPr>
            <a:lstStyle/>
            <a:p>
              <a:pPr algn="ctr">
                <a:lnSpc>
                  <a:spcPct val="107000"/>
                </a:lnSpc>
                <a:spcAft>
                  <a:spcPts val="800"/>
                </a:spcAft>
              </a:pPr>
              <a:r>
                <a:rPr lang="el-GR" dirty="0">
                  <a:effectLst/>
                  <a:latin typeface="+mj-lt"/>
                  <a:ea typeface="Calibri" panose="020F0502020204030204" pitchFamily="34" charset="0"/>
                  <a:cs typeface="Times New Roman" panose="02020603050405020304" pitchFamily="18" charset="0"/>
                </a:rPr>
                <a:t>Απαραίτητες πληροφορίες για μετανάστες σχετικά</a:t>
              </a:r>
              <a:br>
                <a:rPr lang="el-GR" dirty="0">
                  <a:effectLst/>
                  <a:latin typeface="+mj-lt"/>
                  <a:ea typeface="Calibri" panose="020F0502020204030204" pitchFamily="34" charset="0"/>
                  <a:cs typeface="Times New Roman" panose="02020603050405020304" pitchFamily="18" charset="0"/>
                </a:rPr>
              </a:br>
              <a:r>
                <a:rPr lang="el-GR" dirty="0">
                  <a:effectLst/>
                  <a:latin typeface="+mj-lt"/>
                  <a:ea typeface="Calibri" panose="020F0502020204030204" pitchFamily="34" charset="0"/>
                  <a:cs typeface="Times New Roman" panose="02020603050405020304" pitchFamily="18" charset="0"/>
                </a:rPr>
                <a:t>με την ανατροφή για προαγωγή της κοινωνικής ένταξης</a:t>
              </a:r>
            </a:p>
          </p:txBody>
        </p:sp>
      </p:grpSp>
      <p:grpSp>
        <p:nvGrpSpPr>
          <p:cNvPr id="91" name="Google Shape;91;p1"/>
          <p:cNvGrpSpPr/>
          <p:nvPr/>
        </p:nvGrpSpPr>
        <p:grpSpPr>
          <a:xfrm>
            <a:off x="1" y="-428625"/>
            <a:ext cx="7556500" cy="816356"/>
            <a:chOff x="0" y="0"/>
            <a:chExt cx="11544300" cy="1088475"/>
          </a:xfrm>
        </p:grpSpPr>
        <p:pic>
          <p:nvPicPr>
            <p:cNvPr id="92" name="Google Shape;92;p1"/>
            <p:cNvPicPr preferRelativeResize="0"/>
            <p:nvPr/>
          </p:nvPicPr>
          <p:blipFill rotWithShape="1">
            <a:blip r:embed="rId3">
              <a:alphaModFix/>
            </a:blip>
            <a:srcRect t="45285" b="45285"/>
            <a:stretch/>
          </p:blipFill>
          <p:spPr>
            <a:xfrm>
              <a:off x="0" y="0"/>
              <a:ext cx="11544300" cy="1088475"/>
            </a:xfrm>
            <a:prstGeom prst="rect">
              <a:avLst/>
            </a:prstGeom>
            <a:noFill/>
            <a:ln>
              <a:noFill/>
            </a:ln>
          </p:spPr>
        </p:pic>
        <p:sp>
          <p:nvSpPr>
            <p:cNvPr id="93" name="Google Shape;93;p1"/>
            <p:cNvSpPr txBox="1"/>
            <p:nvPr/>
          </p:nvSpPr>
          <p:spPr>
            <a:xfrm>
              <a:off x="2464450" y="700558"/>
              <a:ext cx="6617884" cy="275204"/>
            </a:xfrm>
            <a:prstGeom prst="rect">
              <a:avLst/>
            </a:prstGeom>
            <a:solidFill>
              <a:srgbClr val="534CAC"/>
            </a:solidFill>
            <a:ln>
              <a:noFill/>
            </a:ln>
          </p:spPr>
          <p:txBody>
            <a:bodyPr spcFirstLastPara="1" wrap="square" lIns="0" tIns="0" rIns="0" bIns="0" anchor="t" anchorCtr="0">
              <a:spAutoFit/>
            </a:bodyPr>
            <a:lstStyle/>
            <a:p>
              <a:pPr marL="0" marR="0" lvl="0" indent="0" algn="ctr" rtl="0">
                <a:lnSpc>
                  <a:spcPct val="154075"/>
                </a:lnSpc>
                <a:spcBef>
                  <a:spcPts val="0"/>
                </a:spcBef>
                <a:spcAft>
                  <a:spcPts val="0"/>
                </a:spcAft>
                <a:buClr>
                  <a:srgbClr val="000000"/>
                </a:buClr>
                <a:buSzPts val="871"/>
                <a:buFont typeface="Arial"/>
                <a:buNone/>
              </a:pPr>
              <a:r>
                <a:rPr lang="el-GR" sz="871" b="0" i="0" u="none" strike="noStrike" cap="none" dirty="0">
                  <a:solidFill>
                    <a:srgbClr val="FFFFFF"/>
                  </a:solidFill>
                  <a:latin typeface="+mj-lt"/>
                  <a:ea typeface="Montserrat Light"/>
                  <a:cs typeface="Montserrat Light"/>
                  <a:sym typeface="Montserrat Light"/>
                </a:rPr>
                <a:t>ΜΑΡΤΙΟΣ</a:t>
              </a:r>
              <a:r>
                <a:rPr lang="en-US" sz="871" b="0" i="0" u="none" strike="noStrike" cap="none" dirty="0">
                  <a:solidFill>
                    <a:srgbClr val="FFFFFF"/>
                  </a:solidFill>
                  <a:latin typeface="+mj-lt"/>
                  <a:ea typeface="Montserrat Light"/>
                  <a:cs typeface="Montserrat Light"/>
                  <a:sym typeface="Montserrat Light"/>
                </a:rPr>
                <a:t> 2023 | </a:t>
              </a:r>
              <a:r>
                <a:rPr lang="el-GR" sz="871" b="0" i="0" u="none" strike="noStrike" cap="none" dirty="0">
                  <a:solidFill>
                    <a:srgbClr val="FFFFFF"/>
                  </a:solidFill>
                  <a:latin typeface="+mj-lt"/>
                  <a:ea typeface="Montserrat Light"/>
                  <a:cs typeface="Montserrat Light"/>
                  <a:sym typeface="Montserrat Light"/>
                </a:rPr>
                <a:t>ΕΝΗΜΕΡΩΤΙΚΟ ΔΕΛΤΙΟ</a:t>
              </a:r>
              <a:r>
                <a:rPr lang="en-US" sz="871" b="0" i="0" u="none" strike="noStrike" cap="none" dirty="0">
                  <a:solidFill>
                    <a:srgbClr val="FFFFFF"/>
                  </a:solidFill>
                  <a:latin typeface="+mj-lt"/>
                  <a:ea typeface="Montserrat Light"/>
                  <a:cs typeface="Montserrat Light"/>
                  <a:sym typeface="Montserrat Light"/>
                </a:rPr>
                <a:t> </a:t>
              </a:r>
              <a:r>
                <a:rPr lang="el-GR" sz="871" dirty="0">
                  <a:solidFill>
                    <a:srgbClr val="FFFFFF"/>
                  </a:solidFill>
                  <a:latin typeface="+mj-lt"/>
                  <a:ea typeface="Montserrat Light"/>
                  <a:cs typeface="Montserrat Light"/>
                  <a:sym typeface="Montserrat Light"/>
                </a:rPr>
                <a:t>ΤΕΥΧΟΣ</a:t>
              </a:r>
              <a:r>
                <a:rPr lang="en-US" sz="871" b="0" i="0" u="none" strike="noStrike" cap="none" dirty="0">
                  <a:solidFill>
                    <a:srgbClr val="FFFFFF"/>
                  </a:solidFill>
                  <a:latin typeface="+mj-lt"/>
                  <a:ea typeface="Montserrat Light"/>
                  <a:cs typeface="Montserrat Light"/>
                  <a:sym typeface="Montserrat Light"/>
                </a:rPr>
                <a:t> 03</a:t>
              </a:r>
              <a:endParaRPr dirty="0">
                <a:latin typeface="+mj-lt"/>
              </a:endParaRPr>
            </a:p>
          </p:txBody>
        </p:sp>
      </p:grpSp>
      <p:pic>
        <p:nvPicPr>
          <p:cNvPr id="94" name="Google Shape;94;p1"/>
          <p:cNvPicPr preferRelativeResize="0"/>
          <p:nvPr/>
        </p:nvPicPr>
        <p:blipFill rotWithShape="1">
          <a:blip r:embed="rId4">
            <a:alphaModFix/>
          </a:blip>
          <a:srcRect/>
          <a:stretch/>
        </p:blipFill>
        <p:spPr>
          <a:xfrm>
            <a:off x="470516" y="2672992"/>
            <a:ext cx="6654734" cy="61833"/>
          </a:xfrm>
          <a:prstGeom prst="rect">
            <a:avLst/>
          </a:prstGeom>
          <a:noFill/>
          <a:ln>
            <a:noFill/>
          </a:ln>
        </p:spPr>
      </p:pic>
      <p:grpSp>
        <p:nvGrpSpPr>
          <p:cNvPr id="95" name="Google Shape;95;p1"/>
          <p:cNvGrpSpPr/>
          <p:nvPr/>
        </p:nvGrpSpPr>
        <p:grpSpPr>
          <a:xfrm>
            <a:off x="273050" y="5011655"/>
            <a:ext cx="4866420" cy="4172794"/>
            <a:chOff x="-232833" y="-363601"/>
            <a:chExt cx="6488560" cy="4172561"/>
          </a:xfrm>
        </p:grpSpPr>
        <p:sp>
          <p:nvSpPr>
            <p:cNvPr id="96" name="Google Shape;96;p1"/>
            <p:cNvSpPr txBox="1"/>
            <p:nvPr/>
          </p:nvSpPr>
          <p:spPr>
            <a:xfrm>
              <a:off x="-232833" y="-363601"/>
              <a:ext cx="6299100" cy="812485"/>
            </a:xfrm>
            <a:prstGeom prst="rect">
              <a:avLst/>
            </a:prstGeom>
            <a:noFill/>
            <a:ln>
              <a:noFill/>
            </a:ln>
          </p:spPr>
          <p:txBody>
            <a:bodyPr spcFirstLastPara="1" wrap="square" lIns="0" tIns="0" rIns="0" bIns="0" anchor="t" anchorCtr="0">
              <a:spAutoFit/>
            </a:bodyPr>
            <a:lstStyle/>
            <a:p>
              <a:pPr marL="0" marR="0" lvl="0" indent="0" algn="ctr" rtl="0">
                <a:lnSpc>
                  <a:spcPct val="132011"/>
                </a:lnSpc>
                <a:spcBef>
                  <a:spcPts val="0"/>
                </a:spcBef>
                <a:spcAft>
                  <a:spcPts val="0"/>
                </a:spcAft>
                <a:buClr>
                  <a:srgbClr val="000000"/>
                </a:buClr>
                <a:buSzPts val="2396"/>
                <a:buFont typeface="Arial"/>
                <a:buNone/>
              </a:pPr>
              <a:r>
                <a:rPr lang="el-GR" sz="2000" b="1" i="0" u="none" strike="noStrike" cap="none" dirty="0">
                  <a:solidFill>
                    <a:srgbClr val="3D3D3D"/>
                  </a:solidFill>
                  <a:latin typeface="+mj-lt"/>
                  <a:ea typeface="Oswald"/>
                  <a:cs typeface="Oswald"/>
                  <a:sym typeface="Oswald"/>
                </a:rPr>
                <a:t>3η έκδοση του ενημερωτικού δελτίου του προγράμματος </a:t>
              </a:r>
              <a:r>
                <a:rPr lang="el-GR" sz="2000" b="1" i="0" u="none" strike="noStrike" cap="none" dirty="0" err="1">
                  <a:solidFill>
                    <a:srgbClr val="3D3D3D"/>
                  </a:solidFill>
                  <a:latin typeface="+mj-lt"/>
                  <a:ea typeface="Oswald"/>
                  <a:cs typeface="Oswald"/>
                  <a:sym typeface="Oswald"/>
                </a:rPr>
                <a:t>Critical</a:t>
              </a:r>
              <a:endParaRPr lang="en-US" sz="2000" b="1" i="0" u="none" strike="noStrike" cap="none" dirty="0">
                <a:solidFill>
                  <a:srgbClr val="3D3D3D"/>
                </a:solidFill>
                <a:latin typeface="+mj-lt"/>
                <a:ea typeface="Oswald"/>
                <a:cs typeface="Oswald"/>
                <a:sym typeface="Oswald"/>
              </a:endParaRPr>
            </a:p>
          </p:txBody>
        </p:sp>
        <p:sp>
          <p:nvSpPr>
            <p:cNvPr id="97" name="Google Shape;97;p1"/>
            <p:cNvSpPr txBox="1"/>
            <p:nvPr/>
          </p:nvSpPr>
          <p:spPr>
            <a:xfrm>
              <a:off x="-131233" y="1419144"/>
              <a:ext cx="6096000" cy="2389816"/>
            </a:xfrm>
            <a:prstGeom prst="rect">
              <a:avLst/>
            </a:prstGeom>
            <a:noFill/>
            <a:ln>
              <a:noFill/>
            </a:ln>
          </p:spPr>
          <p:txBody>
            <a:bodyPr spcFirstLastPara="1" wrap="square" lIns="0" tIns="0" rIns="0" bIns="0" anchor="t" anchorCtr="0">
              <a:spAutoFit/>
            </a:bodyPr>
            <a:lstStyle/>
            <a:p>
              <a:pPr marL="0" marR="0" lvl="0" indent="0" algn="just" rtl="0">
                <a:lnSpc>
                  <a:spcPct val="76944"/>
                </a:lnSpc>
                <a:spcBef>
                  <a:spcPts val="0"/>
                </a:spcBef>
                <a:spcAft>
                  <a:spcPts val="0"/>
                </a:spcAft>
                <a:buClr>
                  <a:srgbClr val="000000"/>
                </a:buClr>
                <a:buSzPts val="1800"/>
                <a:buFont typeface="Arial"/>
                <a:buNone/>
              </a:pPr>
              <a:r>
                <a:rPr lang="el-GR" b="1" i="0" u="none" strike="noStrike" cap="none" dirty="0">
                  <a:solidFill>
                    <a:srgbClr val="3D3D3D"/>
                  </a:solidFill>
                  <a:latin typeface="+mn-lt"/>
                  <a:ea typeface="Calibri"/>
                  <a:cs typeface="Calibri"/>
                  <a:sym typeface="Calibri"/>
                </a:rPr>
                <a:t>Σχετικά με το πρόγραμμα</a:t>
              </a:r>
              <a:endParaRPr sz="1100" b="0" i="0" u="none" strike="noStrike" cap="none" dirty="0">
                <a:solidFill>
                  <a:srgbClr val="000000"/>
                </a:solidFill>
                <a:latin typeface="+mn-lt"/>
                <a:ea typeface="Arial"/>
                <a:cs typeface="Arial"/>
                <a:sym typeface="Arial"/>
              </a:endParaRPr>
            </a:p>
            <a:p>
              <a:pPr marL="0" marR="0" lvl="0" indent="0" algn="just" rtl="0">
                <a:lnSpc>
                  <a:spcPct val="76944"/>
                </a:lnSpc>
                <a:spcBef>
                  <a:spcPts val="0"/>
                </a:spcBef>
                <a:spcAft>
                  <a:spcPts val="0"/>
                </a:spcAft>
                <a:buClr>
                  <a:srgbClr val="000000"/>
                </a:buClr>
                <a:buSzPts val="1800"/>
                <a:buFont typeface="Arial"/>
                <a:buNone/>
              </a:pPr>
              <a:endParaRPr sz="1200" b="0" i="0" u="none" strike="noStrike" cap="none" dirty="0">
                <a:solidFill>
                  <a:srgbClr val="3D3D3D"/>
                </a:solidFill>
                <a:latin typeface="+mn-lt"/>
                <a:ea typeface="Calibri"/>
                <a:cs typeface="Calibri"/>
                <a:sym typeface="Calibri"/>
              </a:endParaRPr>
            </a:p>
            <a:p>
              <a:pPr algn="just">
                <a:lnSpc>
                  <a:spcPct val="107000"/>
                </a:lnSpc>
                <a:spcAft>
                  <a:spcPts val="800"/>
                </a:spcAft>
              </a:pPr>
              <a:r>
                <a:rPr lang="el-GR" sz="1200" dirty="0">
                  <a:effectLst/>
                  <a:latin typeface="+mn-lt"/>
                  <a:ea typeface="Calibri" panose="020F0502020204030204" pitchFamily="34" charset="0"/>
                  <a:cs typeface="Times New Roman" panose="02020603050405020304" pitchFamily="18" charset="0"/>
                </a:rPr>
                <a:t>Το πρόγραμμα </a:t>
              </a:r>
              <a:r>
                <a:rPr lang="en-US" sz="1200" dirty="0">
                  <a:effectLst/>
                  <a:latin typeface="+mn-lt"/>
                  <a:ea typeface="Calibri" panose="020F0502020204030204" pitchFamily="34" charset="0"/>
                  <a:cs typeface="Times New Roman" panose="02020603050405020304" pitchFamily="18" charset="0"/>
                </a:rPr>
                <a:t>CRITICAL </a:t>
              </a:r>
              <a:r>
                <a:rPr lang="el-GR" sz="1200" dirty="0">
                  <a:effectLst/>
                  <a:latin typeface="+mn-lt"/>
                  <a:ea typeface="Calibri" panose="020F0502020204030204" pitchFamily="34" charset="0"/>
                  <a:cs typeface="Times New Roman" panose="02020603050405020304" pitchFamily="18" charset="0"/>
                </a:rPr>
                <a:t>είναι ένα πρόγραμμα Κοινής Στρατηγικής </a:t>
              </a:r>
              <a:r>
                <a:rPr lang="en-US" sz="1200" dirty="0">
                  <a:effectLst/>
                  <a:latin typeface="+mn-lt"/>
                  <a:ea typeface="Calibri" panose="020F0502020204030204" pitchFamily="34" charset="0"/>
                  <a:cs typeface="Times New Roman" panose="02020603050405020304" pitchFamily="18" charset="0"/>
                </a:rPr>
                <a:t>Erasmus</a:t>
              </a:r>
              <a:r>
                <a:rPr lang="el-GR" sz="1200" dirty="0">
                  <a:effectLst/>
                  <a:latin typeface="+mn-lt"/>
                  <a:ea typeface="Calibri" panose="020F0502020204030204" pitchFamily="34" charset="0"/>
                  <a:cs typeface="Times New Roman" panose="02020603050405020304" pitchFamily="18" charset="0"/>
                </a:rPr>
                <a:t>+ που στοχεύει στη δημιουργία εκπαιδευτικού υλικού που θα βοηθήσει τους μετανάστες και τους πρόσφυγες να καταλάβουν τις διαφορετικές απόψεις και οπτικές σχετικά με την ανατροφή και την υγεία στη χώρα υποδοχής και να βελτιώσουν την υγειονομική τους κατάσταση. Συγκεκριμένα, το πρόγραμμα θα αναπτύξει μια μεθοδολογία για να διευκολύνει τη χρήση του σχετικού εκπαιδευτικού υλικού από μετανάστες και πρόσφυγες βάσει των συνθηκών της εκάστοτε χώρας.</a:t>
              </a:r>
            </a:p>
            <a:p>
              <a:pPr marL="0" marR="0" lvl="0" indent="0" algn="just" rtl="0">
                <a:lnSpc>
                  <a:spcPct val="115416"/>
                </a:lnSpc>
                <a:spcBef>
                  <a:spcPts val="0"/>
                </a:spcBef>
                <a:spcAft>
                  <a:spcPts val="0"/>
                </a:spcAft>
                <a:buClr>
                  <a:srgbClr val="000000"/>
                </a:buClr>
                <a:buSzPts val="1200"/>
                <a:buFont typeface="Arial"/>
                <a:buNone/>
              </a:pPr>
              <a:endParaRPr sz="1000" b="0" i="0" u="none" strike="noStrike" cap="none" dirty="0">
                <a:solidFill>
                  <a:srgbClr val="3D3D3D"/>
                </a:solidFill>
                <a:latin typeface="+mn-lt"/>
                <a:ea typeface="Roboto"/>
                <a:cs typeface="Roboto"/>
                <a:sym typeface="Roboto"/>
              </a:endParaRPr>
            </a:p>
          </p:txBody>
        </p:sp>
        <p:sp>
          <p:nvSpPr>
            <p:cNvPr id="98" name="Google Shape;98;p1"/>
            <p:cNvSpPr txBox="1"/>
            <p:nvPr/>
          </p:nvSpPr>
          <p:spPr>
            <a:xfrm>
              <a:off x="-43373" y="588751"/>
              <a:ext cx="6299100" cy="597823"/>
            </a:xfrm>
            <a:prstGeom prst="rect">
              <a:avLst/>
            </a:prstGeom>
            <a:noFill/>
            <a:ln>
              <a:noFill/>
            </a:ln>
          </p:spPr>
          <p:txBody>
            <a:bodyPr spcFirstLastPara="1" wrap="square" lIns="0" tIns="0" rIns="0" bIns="0" anchor="t" anchorCtr="0">
              <a:spAutoFit/>
            </a:bodyPr>
            <a:lstStyle/>
            <a:p>
              <a:pPr marL="0" marR="0" lvl="0" indent="0" algn="l" rtl="0">
                <a:lnSpc>
                  <a:spcPct val="184500"/>
                </a:lnSpc>
                <a:spcBef>
                  <a:spcPts val="0"/>
                </a:spcBef>
                <a:spcAft>
                  <a:spcPts val="0"/>
                </a:spcAft>
                <a:buClr>
                  <a:srgbClr val="000000"/>
                </a:buClr>
                <a:buSzPts val="1000"/>
                <a:buFont typeface="Arial"/>
                <a:buNone/>
              </a:pPr>
              <a:r>
                <a:rPr lang="el-GR" sz="1050" b="0" i="1" u="none" strike="noStrike" cap="none" dirty="0">
                  <a:solidFill>
                    <a:schemeClr val="bg1">
                      <a:lumMod val="50000"/>
                    </a:schemeClr>
                  </a:solidFill>
                  <a:latin typeface="+mn-lt"/>
                  <a:ea typeface="Montserrat Light"/>
                  <a:cs typeface="Montserrat Light"/>
                  <a:sym typeface="Montserrat Light"/>
                </a:rPr>
                <a:t>Συντάχθηκε από το</a:t>
              </a:r>
              <a:r>
                <a:rPr lang="en-US" sz="1050" b="0" i="1" u="none" strike="noStrike" cap="none" dirty="0">
                  <a:solidFill>
                    <a:schemeClr val="bg1">
                      <a:lumMod val="50000"/>
                    </a:schemeClr>
                  </a:solidFill>
                  <a:latin typeface="+mn-lt"/>
                  <a:ea typeface="Montserrat Light"/>
                  <a:cs typeface="Montserrat Light"/>
                  <a:sym typeface="Montserrat Light"/>
                </a:rPr>
                <a:t> FISPE – French for social and professional integration in Europe</a:t>
              </a:r>
              <a:endParaRPr sz="1050" b="0" i="1" u="none" strike="noStrike" cap="none" dirty="0">
                <a:solidFill>
                  <a:schemeClr val="bg1">
                    <a:lumMod val="50000"/>
                  </a:schemeClr>
                </a:solidFill>
                <a:latin typeface="+mn-lt"/>
                <a:ea typeface="Montserrat Light"/>
                <a:cs typeface="Montserrat Light"/>
                <a:sym typeface="Montserrat Light"/>
              </a:endParaRPr>
            </a:p>
          </p:txBody>
        </p:sp>
      </p:grpSp>
      <p:pic>
        <p:nvPicPr>
          <p:cNvPr id="99" name="Google Shape;99;p1"/>
          <p:cNvPicPr preferRelativeResize="0"/>
          <p:nvPr/>
        </p:nvPicPr>
        <p:blipFill rotWithShape="1">
          <a:blip r:embed="rId5">
            <a:alphaModFix/>
          </a:blip>
          <a:srcRect/>
          <a:stretch/>
        </p:blipFill>
        <p:spPr>
          <a:xfrm>
            <a:off x="5139545" y="4510478"/>
            <a:ext cx="2064776" cy="4452099"/>
          </a:xfrm>
          <a:prstGeom prst="rect">
            <a:avLst/>
          </a:prstGeom>
          <a:noFill/>
          <a:ln>
            <a:noFill/>
          </a:ln>
        </p:spPr>
      </p:pic>
      <p:grpSp>
        <p:nvGrpSpPr>
          <p:cNvPr id="100" name="Google Shape;100;p1"/>
          <p:cNvGrpSpPr/>
          <p:nvPr/>
        </p:nvGrpSpPr>
        <p:grpSpPr>
          <a:xfrm>
            <a:off x="5273175" y="4728723"/>
            <a:ext cx="1668780" cy="1213806"/>
            <a:chOff x="-34626" y="-1638070"/>
            <a:chExt cx="2225041" cy="1618409"/>
          </a:xfrm>
        </p:grpSpPr>
        <p:sp>
          <p:nvSpPr>
            <p:cNvPr id="101" name="Google Shape;101;p1"/>
            <p:cNvSpPr txBox="1"/>
            <p:nvPr/>
          </p:nvSpPr>
          <p:spPr>
            <a:xfrm>
              <a:off x="-34626" y="-1638070"/>
              <a:ext cx="2225041" cy="898537"/>
            </a:xfrm>
            <a:prstGeom prst="rect">
              <a:avLst/>
            </a:prstGeom>
            <a:noFill/>
            <a:ln>
              <a:noFill/>
            </a:ln>
          </p:spPr>
          <p:txBody>
            <a:bodyPr spcFirstLastPara="1" wrap="square" lIns="0" tIns="0" rIns="0" bIns="0" anchor="t" anchorCtr="0">
              <a:spAutoFit/>
            </a:bodyPr>
            <a:lstStyle/>
            <a:p>
              <a:pPr marL="0" marR="0" lvl="0" indent="0" algn="l" rtl="0">
                <a:lnSpc>
                  <a:spcPct val="133965"/>
                </a:lnSpc>
                <a:spcBef>
                  <a:spcPts val="0"/>
                </a:spcBef>
                <a:spcAft>
                  <a:spcPts val="0"/>
                </a:spcAft>
                <a:buClr>
                  <a:srgbClr val="000000"/>
                </a:buClr>
                <a:buSzPts val="1634"/>
                <a:buFont typeface="Arial"/>
                <a:buNone/>
              </a:pPr>
              <a:r>
                <a:rPr lang="el-GR" sz="1634" b="1" i="0" u="none" strike="noStrike" cap="none" dirty="0">
                  <a:solidFill>
                    <a:srgbClr val="FFFFFF"/>
                  </a:solidFill>
                  <a:latin typeface="+mj-lt"/>
                  <a:ea typeface="Oswald"/>
                  <a:cs typeface="Oswald"/>
                  <a:sym typeface="Oswald"/>
                </a:rPr>
                <a:t>ΑΡΙΘΜΟΣ ΣΥΜΒΑΣΗΣ</a:t>
              </a:r>
              <a:endParaRPr sz="1400" b="0" i="0" u="none" strike="noStrike" cap="none" dirty="0">
                <a:solidFill>
                  <a:srgbClr val="000000"/>
                </a:solidFill>
                <a:latin typeface="+mj-lt"/>
                <a:ea typeface="Arial"/>
                <a:cs typeface="Arial"/>
                <a:sym typeface="Arial"/>
              </a:endParaRPr>
            </a:p>
          </p:txBody>
        </p:sp>
        <p:sp>
          <p:nvSpPr>
            <p:cNvPr id="102" name="Google Shape;102;p1"/>
            <p:cNvSpPr txBox="1"/>
            <p:nvPr/>
          </p:nvSpPr>
          <p:spPr>
            <a:xfrm>
              <a:off x="-34626" y="-776792"/>
              <a:ext cx="2225040" cy="757131"/>
            </a:xfrm>
            <a:prstGeom prst="rect">
              <a:avLst/>
            </a:prstGeom>
            <a:noFill/>
            <a:ln>
              <a:noFill/>
            </a:ln>
          </p:spPr>
          <p:txBody>
            <a:bodyPr spcFirstLastPara="1" wrap="square" lIns="0" tIns="0" rIns="0" bIns="0" anchor="t" anchorCtr="0">
              <a:spAutoFit/>
            </a:bodyPr>
            <a:lstStyle/>
            <a:p>
              <a:pPr marL="0" marR="0" lvl="0" indent="0" algn="l" rtl="0">
                <a:lnSpc>
                  <a:spcPct val="154006"/>
                </a:lnSpc>
                <a:spcBef>
                  <a:spcPts val="0"/>
                </a:spcBef>
                <a:spcAft>
                  <a:spcPts val="0"/>
                </a:spcAft>
                <a:buClr>
                  <a:srgbClr val="000000"/>
                </a:buClr>
                <a:buSzPts val="1198"/>
                <a:buFont typeface="Arial"/>
                <a:buNone/>
              </a:pPr>
              <a:r>
                <a:rPr lang="en-US" sz="1198" b="0" i="0" u="none" strike="noStrike" cap="none" dirty="0">
                  <a:solidFill>
                    <a:srgbClr val="FFFFFF"/>
                  </a:solidFill>
                  <a:latin typeface="+mn-lt"/>
                  <a:ea typeface="Montserrat Light"/>
                  <a:cs typeface="Montserrat Light"/>
                  <a:sym typeface="Montserrat Light"/>
                </a:rPr>
                <a:t>2020-1-SE01-KA204-077912</a:t>
              </a:r>
              <a:endParaRPr sz="1400" b="0" i="0" u="none" strike="noStrike" cap="none" dirty="0">
                <a:solidFill>
                  <a:srgbClr val="000000"/>
                </a:solidFill>
                <a:latin typeface="+mn-lt"/>
                <a:ea typeface="Arial"/>
                <a:cs typeface="Arial"/>
                <a:sym typeface="Arial"/>
              </a:endParaRPr>
            </a:p>
          </p:txBody>
        </p:sp>
      </p:grpSp>
      <p:grpSp>
        <p:nvGrpSpPr>
          <p:cNvPr id="103" name="Google Shape;103;p1"/>
          <p:cNvGrpSpPr/>
          <p:nvPr/>
        </p:nvGrpSpPr>
        <p:grpSpPr>
          <a:xfrm>
            <a:off x="5273175" y="6543316"/>
            <a:ext cx="1668780" cy="566130"/>
            <a:chOff x="-281703" y="-2453868"/>
            <a:chExt cx="2225040" cy="754841"/>
          </a:xfrm>
        </p:grpSpPr>
        <p:sp>
          <p:nvSpPr>
            <p:cNvPr id="104" name="Google Shape;104;p1"/>
            <p:cNvSpPr txBox="1"/>
            <p:nvPr/>
          </p:nvSpPr>
          <p:spPr>
            <a:xfrm>
              <a:off x="-281703" y="-2453868"/>
              <a:ext cx="2225040" cy="449270"/>
            </a:xfrm>
            <a:prstGeom prst="rect">
              <a:avLst/>
            </a:prstGeom>
            <a:noFill/>
            <a:ln>
              <a:noFill/>
            </a:ln>
          </p:spPr>
          <p:txBody>
            <a:bodyPr spcFirstLastPara="1" wrap="square" lIns="0" tIns="0" rIns="0" bIns="0" anchor="t" anchorCtr="0">
              <a:spAutoFit/>
            </a:bodyPr>
            <a:lstStyle/>
            <a:p>
              <a:pPr marL="0" marR="0" lvl="0" indent="0" algn="l" rtl="0">
                <a:lnSpc>
                  <a:spcPct val="133965"/>
                </a:lnSpc>
                <a:spcBef>
                  <a:spcPts val="0"/>
                </a:spcBef>
                <a:spcAft>
                  <a:spcPts val="0"/>
                </a:spcAft>
                <a:buClr>
                  <a:srgbClr val="000000"/>
                </a:buClr>
                <a:buSzPts val="1634"/>
                <a:buFont typeface="Arial"/>
                <a:buNone/>
              </a:pPr>
              <a:r>
                <a:rPr lang="el-GR" sz="1634" b="1" i="0" u="none" strike="noStrike" cap="none" dirty="0">
                  <a:solidFill>
                    <a:srgbClr val="FFFFFF"/>
                  </a:solidFill>
                  <a:latin typeface="+mj-lt"/>
                  <a:ea typeface="Oswald"/>
                  <a:cs typeface="Oswald"/>
                  <a:sym typeface="Oswald"/>
                </a:rPr>
                <a:t>ΔΙΑΡΚΕΙΑ</a:t>
              </a:r>
              <a:endParaRPr sz="1400" b="0" i="0" u="none" strike="noStrike" cap="none" dirty="0">
                <a:solidFill>
                  <a:srgbClr val="000000"/>
                </a:solidFill>
                <a:latin typeface="+mj-lt"/>
                <a:ea typeface="Arial"/>
                <a:cs typeface="Arial"/>
                <a:sym typeface="Arial"/>
              </a:endParaRPr>
            </a:p>
          </p:txBody>
        </p:sp>
        <p:sp>
          <p:nvSpPr>
            <p:cNvPr id="105" name="Google Shape;105;p1"/>
            <p:cNvSpPr txBox="1"/>
            <p:nvPr/>
          </p:nvSpPr>
          <p:spPr>
            <a:xfrm>
              <a:off x="-281703" y="-2077593"/>
              <a:ext cx="2225040" cy="378566"/>
            </a:xfrm>
            <a:prstGeom prst="rect">
              <a:avLst/>
            </a:prstGeom>
            <a:noFill/>
            <a:ln>
              <a:noFill/>
            </a:ln>
          </p:spPr>
          <p:txBody>
            <a:bodyPr spcFirstLastPara="1" wrap="square" lIns="0" tIns="0" rIns="0" bIns="0" anchor="t" anchorCtr="0">
              <a:spAutoFit/>
            </a:bodyPr>
            <a:lstStyle/>
            <a:p>
              <a:pPr marL="0" marR="0" lvl="0" indent="0" algn="l" rtl="0">
                <a:lnSpc>
                  <a:spcPct val="154006"/>
                </a:lnSpc>
                <a:spcBef>
                  <a:spcPts val="0"/>
                </a:spcBef>
                <a:spcAft>
                  <a:spcPts val="0"/>
                </a:spcAft>
                <a:buClr>
                  <a:srgbClr val="000000"/>
                </a:buClr>
                <a:buSzPts val="1198"/>
                <a:buFont typeface="Arial"/>
                <a:buNone/>
              </a:pPr>
              <a:r>
                <a:rPr lang="el-GR" sz="1198" dirty="0">
                  <a:solidFill>
                    <a:srgbClr val="FFFFFF"/>
                  </a:solidFill>
                  <a:latin typeface="+mj-lt"/>
                  <a:ea typeface="Montserrat Light"/>
                  <a:cs typeface="Montserrat Light"/>
                  <a:sym typeface="Montserrat Light"/>
                </a:rPr>
                <a:t>35</a:t>
              </a:r>
              <a:r>
                <a:rPr lang="el-GR" sz="1198" b="0" i="0" u="none" strike="noStrike" cap="none" dirty="0">
                  <a:solidFill>
                    <a:srgbClr val="FFFFFF"/>
                  </a:solidFill>
                  <a:latin typeface="Montserrat Light"/>
                  <a:ea typeface="Montserrat Light"/>
                  <a:cs typeface="Montserrat Light"/>
                  <a:sym typeface="Montserrat Light"/>
                </a:rPr>
                <a:t> </a:t>
              </a:r>
              <a:r>
                <a:rPr lang="el-GR" sz="1198" b="0" i="0" u="none" strike="noStrike" cap="none" dirty="0">
                  <a:solidFill>
                    <a:srgbClr val="FFFFFF"/>
                  </a:solidFill>
                  <a:latin typeface="+mn-lt"/>
                  <a:ea typeface="Montserrat Light"/>
                  <a:cs typeface="Montserrat Light"/>
                  <a:sym typeface="Montserrat Light"/>
                </a:rPr>
                <a:t>Μήνες</a:t>
              </a:r>
              <a:endParaRPr sz="1400" b="0" i="0" u="none" strike="noStrike" cap="none" dirty="0">
                <a:solidFill>
                  <a:srgbClr val="000000"/>
                </a:solidFill>
                <a:latin typeface="+mn-lt"/>
                <a:ea typeface="Arial"/>
                <a:cs typeface="Arial"/>
                <a:sym typeface="Arial"/>
              </a:endParaRPr>
            </a:p>
          </p:txBody>
        </p:sp>
      </p:grpSp>
      <p:grpSp>
        <p:nvGrpSpPr>
          <p:cNvPr id="106" name="Google Shape;106;p1"/>
          <p:cNvGrpSpPr/>
          <p:nvPr/>
        </p:nvGrpSpPr>
        <p:grpSpPr>
          <a:xfrm>
            <a:off x="5273175" y="5924360"/>
            <a:ext cx="1668780" cy="583406"/>
            <a:chOff x="-34625" y="-1797817"/>
            <a:chExt cx="2225040" cy="777874"/>
          </a:xfrm>
        </p:grpSpPr>
        <p:sp>
          <p:nvSpPr>
            <p:cNvPr id="107" name="Google Shape;107;p1"/>
            <p:cNvSpPr txBox="1"/>
            <p:nvPr/>
          </p:nvSpPr>
          <p:spPr>
            <a:xfrm>
              <a:off x="-34625" y="-1797817"/>
              <a:ext cx="2225040" cy="449269"/>
            </a:xfrm>
            <a:prstGeom prst="rect">
              <a:avLst/>
            </a:prstGeom>
            <a:noFill/>
            <a:ln>
              <a:noFill/>
            </a:ln>
          </p:spPr>
          <p:txBody>
            <a:bodyPr spcFirstLastPara="1" wrap="square" lIns="0" tIns="0" rIns="0" bIns="0" anchor="t" anchorCtr="0">
              <a:spAutoFit/>
            </a:bodyPr>
            <a:lstStyle/>
            <a:p>
              <a:pPr marL="0" marR="0" lvl="0" indent="0" algn="l" rtl="0">
                <a:lnSpc>
                  <a:spcPct val="133965"/>
                </a:lnSpc>
                <a:spcBef>
                  <a:spcPts val="0"/>
                </a:spcBef>
                <a:spcAft>
                  <a:spcPts val="0"/>
                </a:spcAft>
                <a:buClr>
                  <a:srgbClr val="000000"/>
                </a:buClr>
                <a:buSzPts val="1634"/>
                <a:buFont typeface="Arial"/>
                <a:buNone/>
              </a:pPr>
              <a:r>
                <a:rPr lang="el-GR" sz="1634" b="1" i="0" u="none" strike="noStrike" cap="none" dirty="0">
                  <a:solidFill>
                    <a:srgbClr val="FFFFFF"/>
                  </a:solidFill>
                  <a:latin typeface="+mj-lt"/>
                  <a:ea typeface="Oswald"/>
                  <a:cs typeface="Oswald"/>
                  <a:sym typeface="Oswald"/>
                </a:rPr>
                <a:t>ΕΝΑΡΞΗ</a:t>
              </a:r>
              <a:endParaRPr sz="1400" b="0" i="0" u="none" strike="noStrike" cap="none" dirty="0">
                <a:solidFill>
                  <a:srgbClr val="000000"/>
                </a:solidFill>
                <a:latin typeface="+mj-lt"/>
                <a:ea typeface="Arial"/>
                <a:cs typeface="Arial"/>
                <a:sym typeface="Arial"/>
              </a:endParaRPr>
            </a:p>
          </p:txBody>
        </p:sp>
        <p:sp>
          <p:nvSpPr>
            <p:cNvPr id="108" name="Google Shape;108;p1"/>
            <p:cNvSpPr txBox="1"/>
            <p:nvPr/>
          </p:nvSpPr>
          <p:spPr>
            <a:xfrm>
              <a:off x="-34625" y="-1398508"/>
              <a:ext cx="2225040" cy="378565"/>
            </a:xfrm>
            <a:prstGeom prst="rect">
              <a:avLst/>
            </a:prstGeom>
            <a:noFill/>
            <a:ln>
              <a:noFill/>
            </a:ln>
          </p:spPr>
          <p:txBody>
            <a:bodyPr spcFirstLastPara="1" wrap="square" lIns="0" tIns="0" rIns="0" bIns="0" anchor="t" anchorCtr="0">
              <a:spAutoFit/>
            </a:bodyPr>
            <a:lstStyle/>
            <a:p>
              <a:pPr marL="0" marR="0" lvl="0" indent="0" algn="l" rtl="0">
                <a:lnSpc>
                  <a:spcPct val="154006"/>
                </a:lnSpc>
                <a:spcBef>
                  <a:spcPts val="0"/>
                </a:spcBef>
                <a:spcAft>
                  <a:spcPts val="0"/>
                </a:spcAft>
                <a:buClr>
                  <a:srgbClr val="000000"/>
                </a:buClr>
                <a:buSzPts val="1198"/>
                <a:buFont typeface="Arial"/>
                <a:buNone/>
              </a:pPr>
              <a:r>
                <a:rPr lang="en-US" sz="1198" b="0" i="0" u="none" strike="noStrike" cap="none" dirty="0">
                  <a:solidFill>
                    <a:srgbClr val="FFFFFF"/>
                  </a:solidFill>
                  <a:latin typeface="+mn-lt"/>
                  <a:ea typeface="Montserrat Light"/>
                  <a:cs typeface="Montserrat Light"/>
                  <a:sym typeface="Montserrat Light"/>
                </a:rPr>
                <a:t>01.10.2020</a:t>
              </a:r>
              <a:endParaRPr sz="1400" b="0" i="0" u="none" strike="noStrike" cap="none" dirty="0">
                <a:solidFill>
                  <a:srgbClr val="000000"/>
                </a:solidFill>
                <a:latin typeface="+mn-lt"/>
                <a:ea typeface="Arial"/>
                <a:cs typeface="Arial"/>
                <a:sym typeface="Arial"/>
              </a:endParaRPr>
            </a:p>
          </p:txBody>
        </p:sp>
      </p:grpSp>
      <p:pic>
        <p:nvPicPr>
          <p:cNvPr id="109" name="Google Shape;109;p1"/>
          <p:cNvPicPr preferRelativeResize="0"/>
          <p:nvPr/>
        </p:nvPicPr>
        <p:blipFill rotWithShape="1">
          <a:blip r:embed="rId6">
            <a:alphaModFix/>
          </a:blip>
          <a:srcRect/>
          <a:stretch/>
        </p:blipFill>
        <p:spPr>
          <a:xfrm>
            <a:off x="5206535" y="7245528"/>
            <a:ext cx="1949450" cy="1290495"/>
          </a:xfrm>
          <a:prstGeom prst="rect">
            <a:avLst/>
          </a:prstGeom>
          <a:noFill/>
          <a:ln>
            <a:noFill/>
          </a:ln>
        </p:spPr>
      </p:pic>
      <p:pic>
        <p:nvPicPr>
          <p:cNvPr id="110" name="Google Shape;110;p1"/>
          <p:cNvPicPr preferRelativeResize="0"/>
          <p:nvPr/>
        </p:nvPicPr>
        <p:blipFill rotWithShape="1">
          <a:blip r:embed="rId4">
            <a:alphaModFix/>
          </a:blip>
          <a:srcRect/>
          <a:stretch/>
        </p:blipFill>
        <p:spPr>
          <a:xfrm>
            <a:off x="447675" y="9399964"/>
            <a:ext cx="6654734" cy="61833"/>
          </a:xfrm>
          <a:prstGeom prst="rect">
            <a:avLst/>
          </a:prstGeom>
          <a:noFill/>
          <a:ln>
            <a:noFill/>
          </a:ln>
        </p:spPr>
      </p:pic>
      <p:pic>
        <p:nvPicPr>
          <p:cNvPr id="111" name="Google Shape;111;p1"/>
          <p:cNvPicPr preferRelativeResize="0"/>
          <p:nvPr/>
        </p:nvPicPr>
        <p:blipFill rotWithShape="1">
          <a:blip r:embed="rId4">
            <a:alphaModFix/>
          </a:blip>
          <a:srcRect/>
          <a:stretch/>
        </p:blipFill>
        <p:spPr>
          <a:xfrm>
            <a:off x="470516" y="10368939"/>
            <a:ext cx="6654734" cy="61833"/>
          </a:xfrm>
          <a:prstGeom prst="rect">
            <a:avLst/>
          </a:prstGeom>
          <a:noFill/>
          <a:ln>
            <a:noFill/>
          </a:ln>
        </p:spPr>
      </p:pic>
      <p:pic>
        <p:nvPicPr>
          <p:cNvPr id="112" name="Google Shape;112;p1">
            <a:hlinkClick r:id="rId7"/>
          </p:cNvPr>
          <p:cNvPicPr preferRelativeResize="0"/>
          <p:nvPr/>
        </p:nvPicPr>
        <p:blipFill rotWithShape="1">
          <a:blip r:embed="rId8">
            <a:alphaModFix/>
          </a:blip>
          <a:srcRect/>
          <a:stretch/>
        </p:blipFill>
        <p:spPr>
          <a:xfrm>
            <a:off x="1075347" y="9709366"/>
            <a:ext cx="416903" cy="416903"/>
          </a:xfrm>
          <a:prstGeom prst="rect">
            <a:avLst/>
          </a:prstGeom>
          <a:noFill/>
          <a:ln>
            <a:noFill/>
          </a:ln>
        </p:spPr>
      </p:pic>
      <p:pic>
        <p:nvPicPr>
          <p:cNvPr id="113" name="Google Shape;113;p1">
            <a:hlinkClick r:id="rId9"/>
          </p:cNvPr>
          <p:cNvPicPr preferRelativeResize="0"/>
          <p:nvPr/>
        </p:nvPicPr>
        <p:blipFill rotWithShape="1">
          <a:blip r:embed="rId10">
            <a:alphaModFix/>
          </a:blip>
          <a:srcRect/>
          <a:stretch/>
        </p:blipFill>
        <p:spPr>
          <a:xfrm>
            <a:off x="3321051" y="9675873"/>
            <a:ext cx="685800" cy="498052"/>
          </a:xfrm>
          <a:prstGeom prst="rect">
            <a:avLst/>
          </a:prstGeom>
          <a:noFill/>
          <a:ln>
            <a:noFill/>
          </a:ln>
        </p:spPr>
      </p:pic>
      <p:pic>
        <p:nvPicPr>
          <p:cNvPr id="114" name="Google Shape;114;p1">
            <a:hlinkClick r:id="rId11"/>
          </p:cNvPr>
          <p:cNvPicPr preferRelativeResize="0"/>
          <p:nvPr/>
        </p:nvPicPr>
        <p:blipFill rotWithShape="1">
          <a:blip r:embed="rId12">
            <a:alphaModFix/>
          </a:blip>
          <a:srcRect/>
          <a:stretch/>
        </p:blipFill>
        <p:spPr>
          <a:xfrm>
            <a:off x="5480852" y="9687031"/>
            <a:ext cx="1301004" cy="483029"/>
          </a:xfrm>
          <a:prstGeom prst="rect">
            <a:avLst/>
          </a:prstGeom>
          <a:noFill/>
          <a:ln>
            <a:noFill/>
          </a:ln>
        </p:spPr>
      </p:pic>
      <p:pic>
        <p:nvPicPr>
          <p:cNvPr id="115" name="Google Shape;115;p1"/>
          <p:cNvPicPr preferRelativeResize="0"/>
          <p:nvPr/>
        </p:nvPicPr>
        <p:blipFill rotWithShape="1">
          <a:blip r:embed="rId13">
            <a:alphaModFix/>
          </a:blip>
          <a:srcRect/>
          <a:stretch/>
        </p:blipFill>
        <p:spPr>
          <a:xfrm>
            <a:off x="330201" y="2767763"/>
            <a:ext cx="3676650" cy="2301835"/>
          </a:xfrm>
          <a:prstGeom prst="rect">
            <a:avLst/>
          </a:prstGeom>
          <a:noFill/>
          <a:ln>
            <a:noFill/>
          </a:ln>
        </p:spPr>
      </p:pic>
      <p:sp>
        <p:nvSpPr>
          <p:cNvPr id="116" name="Google Shape;116;p1"/>
          <p:cNvSpPr txBox="1"/>
          <p:nvPr/>
        </p:nvSpPr>
        <p:spPr>
          <a:xfrm>
            <a:off x="5073650" y="3441700"/>
            <a:ext cx="22098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l-GR" sz="900" b="0" i="0" u="none" strike="noStrike" cap="none" dirty="0">
                <a:solidFill>
                  <a:srgbClr val="538CD5"/>
                </a:solidFill>
                <a:latin typeface="Calibri"/>
                <a:ea typeface="Calibri"/>
                <a:cs typeface="Calibri"/>
                <a:sym typeface="Calibri"/>
              </a:rPr>
              <a:t>Το σχέδιο αυτό χρηματοδοτήθηκε με την υποστήριξη της Ευρωπαϊκής Επιτροπής. Η παρούσα δημοσίευση δεσμεύει μόνο τον συντάκτη της και η Επιτροπή δεν ευθύνεται για τυχόν χρήση των πληροφοριών που περιέχονται σε αυτήν.</a:t>
            </a:r>
            <a:endParaRPr sz="1200" b="0" i="0" u="none" strike="noStrike" cap="none" dirty="0">
              <a:solidFill>
                <a:schemeClr val="dk1"/>
              </a:solidFill>
              <a:latin typeface="Calibri"/>
              <a:ea typeface="Calibri"/>
              <a:cs typeface="Calibri"/>
              <a:sym typeface="Calibri"/>
            </a:endParaRPr>
          </a:p>
        </p:txBody>
      </p:sp>
      <p:pic>
        <p:nvPicPr>
          <p:cNvPr id="117" name="Google Shape;117;p1" descr="Une image contenant texte&#10;&#10;Description générée automatiquement"/>
          <p:cNvPicPr preferRelativeResize="0"/>
          <p:nvPr/>
        </p:nvPicPr>
        <p:blipFill rotWithShape="1">
          <a:blip r:embed="rId14">
            <a:alphaModFix/>
          </a:blip>
          <a:srcRect/>
          <a:stretch/>
        </p:blipFill>
        <p:spPr>
          <a:xfrm>
            <a:off x="5246048" y="3024002"/>
            <a:ext cx="1770611" cy="3950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2"/>
          <p:cNvGrpSpPr/>
          <p:nvPr/>
        </p:nvGrpSpPr>
        <p:grpSpPr>
          <a:xfrm>
            <a:off x="423589" y="9905612"/>
            <a:ext cx="6709319" cy="614262"/>
            <a:chOff x="11136" y="652916"/>
            <a:chExt cx="5702182" cy="756498"/>
          </a:xfrm>
        </p:grpSpPr>
        <p:pic>
          <p:nvPicPr>
            <p:cNvPr id="123" name="Google Shape;123;p2"/>
            <p:cNvPicPr preferRelativeResize="0"/>
            <p:nvPr/>
          </p:nvPicPr>
          <p:blipFill rotWithShape="1">
            <a:blip r:embed="rId3">
              <a:alphaModFix/>
            </a:blip>
            <a:srcRect t="35183" b="46713"/>
            <a:stretch/>
          </p:blipFill>
          <p:spPr>
            <a:xfrm>
              <a:off x="11136" y="652916"/>
              <a:ext cx="5702182" cy="756498"/>
            </a:xfrm>
            <a:prstGeom prst="rect">
              <a:avLst/>
            </a:prstGeom>
            <a:noFill/>
            <a:ln>
              <a:noFill/>
            </a:ln>
          </p:spPr>
        </p:pic>
        <p:sp>
          <p:nvSpPr>
            <p:cNvPr id="124" name="Google Shape;124;p2"/>
            <p:cNvSpPr txBox="1"/>
            <p:nvPr/>
          </p:nvSpPr>
          <p:spPr>
            <a:xfrm>
              <a:off x="57342" y="792481"/>
              <a:ext cx="5635200" cy="427530"/>
            </a:xfrm>
            <a:prstGeom prst="rect">
              <a:avLst/>
            </a:prstGeom>
            <a:solidFill>
              <a:srgbClr val="E7E6F7"/>
            </a:solidFill>
            <a:ln>
              <a:noFill/>
            </a:ln>
          </p:spPr>
          <p:txBody>
            <a:bodyPr spcFirstLastPara="1" wrap="square" lIns="0" tIns="0" rIns="0" bIns="0" anchor="t" anchorCtr="0">
              <a:spAutoFit/>
            </a:bodyPr>
            <a:lstStyle/>
            <a:p>
              <a:pPr marL="0" marR="0" lvl="0" indent="0" algn="ctr" rtl="0">
                <a:lnSpc>
                  <a:spcPct val="188190"/>
                </a:lnSpc>
                <a:spcBef>
                  <a:spcPts val="0"/>
                </a:spcBef>
                <a:spcAft>
                  <a:spcPts val="0"/>
                </a:spcAft>
                <a:buClr>
                  <a:srgbClr val="000000"/>
                </a:buClr>
                <a:buSzPts val="1100"/>
                <a:buFont typeface="Arial"/>
                <a:buNone/>
              </a:pPr>
              <a:r>
                <a:rPr lang="el-GR" sz="1200" b="0" i="0" u="none" strike="noStrike" cap="none" dirty="0">
                  <a:solidFill>
                    <a:schemeClr val="dk1"/>
                  </a:solidFill>
                  <a:latin typeface="+mn-lt"/>
                  <a:ea typeface="Montserrat Light"/>
                  <a:cs typeface="Montserrat Light"/>
                  <a:sym typeface="Montserrat Light"/>
                </a:rPr>
                <a:t>Το πρόγραμμα </a:t>
              </a:r>
              <a:r>
                <a:rPr lang="el-GR" sz="1200" b="1" i="0" u="none" strike="noStrike" cap="none" dirty="0">
                  <a:solidFill>
                    <a:schemeClr val="dk1"/>
                  </a:solidFill>
                  <a:latin typeface="+mn-lt"/>
                  <a:ea typeface="Montserrat Light"/>
                  <a:cs typeface="Montserrat Light"/>
                  <a:sym typeface="Montserrat Light"/>
                </a:rPr>
                <a:t>CRITICAL</a:t>
              </a:r>
              <a:r>
                <a:rPr lang="el-GR" sz="1200" b="0" i="0" u="none" strike="noStrike" cap="none" dirty="0">
                  <a:solidFill>
                    <a:schemeClr val="dk1"/>
                  </a:solidFill>
                  <a:latin typeface="+mn-lt"/>
                  <a:ea typeface="Montserrat Light"/>
                  <a:cs typeface="Montserrat Light"/>
                  <a:sym typeface="Montserrat Light"/>
                </a:rPr>
                <a:t> χρηματοδοτήθηκε με την υποστήριξη της </a:t>
              </a:r>
              <a:r>
                <a:rPr lang="el-GR" sz="1200" b="1" i="0" u="none" strike="noStrike" cap="none" dirty="0">
                  <a:solidFill>
                    <a:schemeClr val="dk1"/>
                  </a:solidFill>
                  <a:latin typeface="+mn-lt"/>
                  <a:ea typeface="Montserrat Light"/>
                  <a:cs typeface="Montserrat Light"/>
                  <a:sym typeface="Montserrat Light"/>
                </a:rPr>
                <a:t>Ευρωπαϊκής Επιτροπής</a:t>
              </a:r>
              <a:endParaRPr sz="1200" b="1" i="0" u="none" strike="noStrike" cap="none" dirty="0">
                <a:solidFill>
                  <a:schemeClr val="dk1"/>
                </a:solidFill>
                <a:latin typeface="+mn-lt"/>
                <a:ea typeface="Montserrat Light"/>
                <a:cs typeface="Montserrat Light"/>
                <a:sym typeface="Montserrat Light"/>
              </a:endParaRPr>
            </a:p>
          </p:txBody>
        </p:sp>
      </p:grpSp>
      <p:grpSp>
        <p:nvGrpSpPr>
          <p:cNvPr id="125" name="Google Shape;125;p2"/>
          <p:cNvGrpSpPr/>
          <p:nvPr/>
        </p:nvGrpSpPr>
        <p:grpSpPr>
          <a:xfrm>
            <a:off x="630342" y="706370"/>
            <a:ext cx="6324601" cy="6083712"/>
            <a:chOff x="0" y="-903829"/>
            <a:chExt cx="5715000" cy="6744556"/>
          </a:xfrm>
        </p:grpSpPr>
        <p:sp>
          <p:nvSpPr>
            <p:cNvPr id="126" name="Google Shape;126;p2"/>
            <p:cNvSpPr txBox="1"/>
            <p:nvPr/>
          </p:nvSpPr>
          <p:spPr>
            <a:xfrm>
              <a:off x="0" y="-903829"/>
              <a:ext cx="5714999" cy="630525"/>
            </a:xfrm>
            <a:prstGeom prst="rect">
              <a:avLst/>
            </a:prstGeom>
            <a:noFill/>
            <a:ln>
              <a:noFill/>
            </a:ln>
          </p:spPr>
          <p:txBody>
            <a:bodyPr spcFirstLastPara="1" wrap="square" lIns="0" tIns="0" rIns="0" bIns="0" anchor="t" anchorCtr="0">
              <a:spAutoFit/>
            </a:bodyPr>
            <a:lstStyle/>
            <a:p>
              <a:pPr>
                <a:lnSpc>
                  <a:spcPct val="132011"/>
                </a:lnSpc>
                <a:buSzPts val="2396"/>
              </a:pPr>
              <a:r>
                <a:rPr lang="el-GR" sz="2800" b="1" dirty="0">
                  <a:solidFill>
                    <a:srgbClr val="3D3D3D"/>
                  </a:solidFill>
                  <a:latin typeface="Bahnschrift SemiBold Condensed" panose="020B0502040204020203" pitchFamily="34" charset="0"/>
                  <a:sym typeface="Calibri"/>
                </a:rPr>
                <a:t>Ενημέρωση για το </a:t>
              </a:r>
              <a:r>
                <a:rPr lang="en-US" sz="2800" b="1" dirty="0">
                  <a:solidFill>
                    <a:srgbClr val="3D3D3D"/>
                  </a:solidFill>
                  <a:latin typeface="Bahnschrift SemiBold Condensed" panose="020B0502040204020203" pitchFamily="34" charset="0"/>
                  <a:sym typeface="Calibri"/>
                </a:rPr>
                <a:t>CRITICAL</a:t>
              </a:r>
              <a:endParaRPr sz="2800" b="1" dirty="0">
                <a:solidFill>
                  <a:srgbClr val="3D3D3D"/>
                </a:solidFill>
                <a:latin typeface="Bahnschrift SemiBold Condensed" panose="020B0502040204020203" pitchFamily="34" charset="0"/>
                <a:sym typeface="Oswald"/>
              </a:endParaRPr>
            </a:p>
          </p:txBody>
        </p:sp>
        <p:sp>
          <p:nvSpPr>
            <p:cNvPr id="127" name="Google Shape;127;p2"/>
            <p:cNvSpPr txBox="1"/>
            <p:nvPr/>
          </p:nvSpPr>
          <p:spPr>
            <a:xfrm>
              <a:off x="0" y="625919"/>
              <a:ext cx="5715000" cy="5214808"/>
            </a:xfrm>
            <a:prstGeom prst="rect">
              <a:avLst/>
            </a:prstGeom>
            <a:noFill/>
            <a:ln>
              <a:noFill/>
            </a:ln>
          </p:spPr>
          <p:txBody>
            <a:bodyPr spcFirstLastPara="1" wrap="square" lIns="0" tIns="0" rIns="0" bIns="0" anchor="t" anchorCtr="0">
              <a:spAutoFit/>
            </a:bodyPr>
            <a:lstStyle/>
            <a:p>
              <a:pPr algn="just">
                <a:lnSpc>
                  <a:spcPct val="107000"/>
                </a:lnSpc>
                <a:spcAft>
                  <a:spcPts val="800"/>
                </a:spcAft>
              </a:pPr>
              <a:r>
                <a:rPr lang="el-GR" sz="1050" dirty="0">
                  <a:latin typeface="Calibri" panose="020F0502020204030204" pitchFamily="34" charset="0"/>
                  <a:cs typeface="Times New Roman" panose="02020603050405020304" pitchFamily="18" charset="0"/>
                </a:rPr>
                <a:t>Το έτος 2022 αναπτύχθηκε το υλικό από τους εταίρους. Οι εταίροι υιοθέτησαν μια </a:t>
              </a:r>
              <a:r>
                <a:rPr lang="el-GR" sz="1050" dirty="0" err="1">
                  <a:latin typeface="Calibri" panose="020F0502020204030204" pitchFamily="34" charset="0"/>
                  <a:cs typeface="Times New Roman" panose="02020603050405020304" pitchFamily="18" charset="0"/>
                </a:rPr>
                <a:t>παχνιδο</a:t>
              </a:r>
              <a:r>
                <a:rPr lang="el-GR" sz="1050" dirty="0">
                  <a:latin typeface="Calibri" panose="020F0502020204030204" pitchFamily="34" charset="0"/>
                  <a:cs typeface="Times New Roman" panose="02020603050405020304" pitchFamily="18" charset="0"/>
                </a:rPr>
                <a:t>-κεντρική μεθοδολογία για το υλικό αυτό ώστε να προωθήσουν την κοινωνική ένταξη, καθώς η ανάγκη για μια διαφορετική προσέγγιση των θεμάτων της υγείας και της ανατροφής έγινε ξεκάθαρο από την έρευνα στο πρώτο πνευματικό προϊόν (</a:t>
              </a:r>
              <a:r>
                <a:rPr lang="en-US" sz="1050" dirty="0">
                  <a:latin typeface="Calibri" panose="020F0502020204030204" pitchFamily="34" charset="0"/>
                  <a:cs typeface="Times New Roman" panose="02020603050405020304" pitchFamily="18" charset="0"/>
                </a:rPr>
                <a:t>IO</a:t>
              </a:r>
              <a:r>
                <a:rPr lang="el-GR" sz="1050" dirty="0">
                  <a:latin typeface="Calibri" panose="020F0502020204030204" pitchFamily="34" charset="0"/>
                  <a:cs typeface="Times New Roman" panose="02020603050405020304" pitchFamily="18" charset="0"/>
                </a:rPr>
                <a:t>1).</a:t>
              </a:r>
              <a:endParaRPr sz="1050" dirty="0">
                <a:latin typeface="Calibri" panose="020F0502020204030204" pitchFamily="34" charset="0"/>
                <a:cs typeface="Times New Roman" panose="02020603050405020304" pitchFamily="18" charset="0"/>
                <a:sym typeface="Roboto"/>
              </a:endParaRPr>
            </a:p>
            <a:p>
              <a:pPr algn="just">
                <a:lnSpc>
                  <a:spcPct val="107000"/>
                </a:lnSpc>
                <a:spcAft>
                  <a:spcPts val="800"/>
                </a:spcAft>
              </a:pPr>
              <a:r>
                <a:rPr lang="el-GR" sz="1050" dirty="0">
                  <a:latin typeface="Calibri" panose="020F0502020204030204" pitchFamily="34" charset="0"/>
                  <a:cs typeface="Times New Roman" panose="02020603050405020304" pitchFamily="18" charset="0"/>
                </a:rPr>
                <a:t>Η </a:t>
              </a:r>
              <a:r>
                <a:rPr lang="el-GR" sz="1050" dirty="0" err="1">
                  <a:latin typeface="Calibri" panose="020F0502020204030204" pitchFamily="34" charset="0"/>
                  <a:cs typeface="Times New Roman" panose="02020603050405020304" pitchFamily="18" charset="0"/>
                </a:rPr>
                <a:t>παιχνιδο</a:t>
              </a:r>
              <a:r>
                <a:rPr lang="el-GR" sz="1050" dirty="0">
                  <a:latin typeface="Calibri" panose="020F0502020204030204" pitchFamily="34" charset="0"/>
                  <a:cs typeface="Times New Roman" panose="02020603050405020304" pitchFamily="18" charset="0"/>
                </a:rPr>
                <a:t>-κεντρική μεθοδολογία πήρε τη μορφή ενός παιχνιδιού με κάρτες, στο οποίο βασίστηκαν οι εκπαιδευτές για να ξεκινήσουν έναν διάλογο για αυτά τα σημαντικά και ευαίσθητα θέματα που αφορούν τις υπηρεσίες και προσδοκίες της υγείας και της ανατροφής στη χώρα υποδοχής. Η δυναμική του παιχνιδιού βασίζεται στο δημοφιλές στη Δύση παιχνίδι «</a:t>
              </a:r>
              <a:r>
                <a:rPr lang="en-US" sz="1050" dirty="0">
                  <a:latin typeface="Calibri" panose="020F0502020204030204" pitchFamily="34" charset="0"/>
                  <a:cs typeface="Times New Roman" panose="02020603050405020304" pitchFamily="18" charset="0"/>
                </a:rPr>
                <a:t>Happy families</a:t>
              </a:r>
              <a:r>
                <a:rPr lang="el-GR" sz="1050" dirty="0">
                  <a:latin typeface="Calibri" panose="020F0502020204030204" pitchFamily="34" charset="0"/>
                  <a:cs typeface="Times New Roman" panose="02020603050405020304" pitchFamily="18" charset="0"/>
                </a:rPr>
                <a:t>», στο οποίο στόχος είναι να μαζέψει ο παίκτης κάρτες (μέλη) μιας οικογένειας. Στο δικό μας υλικό, οι «οικογένειες» έγιναν θέματα όπως «είμαι </a:t>
              </a:r>
              <a:r>
                <a:rPr lang="el-GR" sz="1050" dirty="0" err="1">
                  <a:latin typeface="Calibri" panose="020F0502020204030204" pitchFamily="34" charset="0"/>
                  <a:cs typeface="Times New Roman" panose="02020603050405020304" pitchFamily="18" charset="0"/>
                </a:rPr>
                <a:t>μονογονέας</a:t>
              </a:r>
              <a:r>
                <a:rPr lang="el-GR" sz="1050" dirty="0">
                  <a:latin typeface="Calibri" panose="020F0502020204030204" pitchFamily="34" charset="0"/>
                  <a:cs typeface="Times New Roman" panose="02020603050405020304" pitchFamily="18" charset="0"/>
                </a:rPr>
                <a:t>», «το παιδί μου είναι άρρωστο», «η ασφάλισή μου» κτλ. Κάθε θέμα είναι μια ευκαιρία για τους συμμετέχοντες να ανταλλάξουν γνώσεις, καλλιεργώντας έτσι τη </a:t>
              </a:r>
              <a:r>
                <a:rPr lang="el-GR" sz="1050" dirty="0" err="1">
                  <a:latin typeface="Calibri" panose="020F0502020204030204" pitchFamily="34" charset="0"/>
                  <a:cs typeface="Times New Roman" panose="02020603050405020304" pitchFamily="18" charset="0"/>
                </a:rPr>
                <a:t>διαπολιτισμικότητα</a:t>
              </a:r>
              <a:r>
                <a:rPr lang="el-GR" sz="1050" dirty="0">
                  <a:latin typeface="Calibri" panose="020F0502020204030204" pitchFamily="34" charset="0"/>
                  <a:cs typeface="Times New Roman" panose="02020603050405020304" pitchFamily="18" charset="0"/>
                </a:rPr>
                <a:t> και την αποτελεσματική μάθηση.</a:t>
              </a:r>
            </a:p>
            <a:p>
              <a:pPr algn="just">
                <a:lnSpc>
                  <a:spcPct val="107000"/>
                </a:lnSpc>
                <a:spcAft>
                  <a:spcPts val="800"/>
                </a:spcAft>
              </a:pPr>
              <a:r>
                <a:rPr lang="el-GR" sz="1050" dirty="0">
                  <a:latin typeface="Calibri" panose="020F0502020204030204" pitchFamily="34" charset="0"/>
                  <a:cs typeface="Times New Roman" panose="02020603050405020304" pitchFamily="18" charset="0"/>
                </a:rPr>
                <a:t>Ο Ολλανδός εταίρος της σύμπραξης, η εταιρεία </a:t>
              </a:r>
              <a:r>
                <a:rPr lang="en-US" sz="1050" dirty="0" err="1">
                  <a:latin typeface="Calibri" panose="020F0502020204030204" pitchFamily="34" charset="0"/>
                  <a:cs typeface="Times New Roman" panose="02020603050405020304" pitchFamily="18" charset="0"/>
                </a:rPr>
                <a:t>Revalento</a:t>
              </a:r>
              <a:r>
                <a:rPr lang="el-GR" sz="1050" dirty="0">
                  <a:latin typeface="Calibri" panose="020F0502020204030204" pitchFamily="34" charset="0"/>
                  <a:cs typeface="Times New Roman" panose="02020603050405020304" pitchFamily="18" charset="0"/>
                </a:rPr>
                <a:t>, πρόσφερε στη συνεργασία μας την αρχική ιδέα, καθώς και κανόνες και εκπαιδευτικό υλικό για το παιχνίδι. Κάθε εταίρος στη συνέχεια δημιούργησε το περιεχόμενο των καρτών του με βάση τις συνθήκες στη χώρα του: το παιχνίδι είναι διαφορετικό για κάθε εταίρο, αφού οι υπηρεσίες υγείας και παιδικής φροντίδας διαφέρουν από χώρα σε χώρα, και παρότι δεν είναι τόσο προφανές στις ευρωπαϊκές συνεργαζόμενες χώρες, εξίσου διαφέρουν και οι προσδοκίες γύρω από την ανατροφή των παιδιών.</a:t>
              </a:r>
            </a:p>
            <a:p>
              <a:pPr algn="just">
                <a:lnSpc>
                  <a:spcPct val="107000"/>
                </a:lnSpc>
                <a:spcAft>
                  <a:spcPts val="800"/>
                </a:spcAft>
              </a:pPr>
              <a:r>
                <a:rPr lang="el-GR" sz="1050" dirty="0">
                  <a:latin typeface="Calibri" panose="020F0502020204030204" pitchFamily="34" charset="0"/>
                  <a:cs typeface="Times New Roman" panose="02020603050405020304" pitchFamily="18" charset="0"/>
                </a:rPr>
                <a:t>Μόνο το </a:t>
              </a:r>
              <a:r>
                <a:rPr lang="en-US" sz="1050" dirty="0" err="1">
                  <a:latin typeface="Calibri" panose="020F0502020204030204" pitchFamily="34" charset="0"/>
                  <a:cs typeface="Times New Roman" panose="02020603050405020304" pitchFamily="18" charset="0"/>
                </a:rPr>
                <a:t>Folkuniversitetet</a:t>
              </a:r>
              <a:r>
                <a:rPr lang="el-GR" sz="1050" dirty="0">
                  <a:latin typeface="Calibri" panose="020F0502020204030204" pitchFamily="34" charset="0"/>
                  <a:cs typeface="Times New Roman" panose="02020603050405020304" pitchFamily="18" charset="0"/>
                </a:rPr>
                <a:t> (Σουηδία) αποφάσισε να χρησιμοποιήσει άλλου τύπου υλικό που είχαν ήδη αναπτύξει για ένα άλλο θέμα, αλλά συνάδει με τις ανάγκες που αφορούν εμπόδια στην πληροφόρηση των μεταναστών.</a:t>
              </a:r>
              <a:endParaRPr sz="1050" b="0" i="0" u="none" strike="noStrike" cap="none" dirty="0">
                <a:solidFill>
                  <a:srgbClr val="3F3F3F"/>
                </a:solidFill>
                <a:latin typeface="Roboto"/>
                <a:ea typeface="Roboto"/>
                <a:cs typeface="Roboto"/>
                <a:sym typeface="Roboto"/>
              </a:endParaRPr>
            </a:p>
            <a:p>
              <a:pPr algn="just">
                <a:lnSpc>
                  <a:spcPct val="107000"/>
                </a:lnSpc>
                <a:spcAft>
                  <a:spcPts val="800"/>
                </a:spcAft>
              </a:pPr>
              <a:r>
                <a:rPr lang="el-GR" sz="1050" dirty="0">
                  <a:latin typeface="Calibri" panose="020F0502020204030204" pitchFamily="34" charset="0"/>
                  <a:cs typeface="Times New Roman" panose="02020603050405020304" pitchFamily="18" charset="0"/>
                </a:rPr>
                <a:t>Η σύμπραξη συζήτηση όλες τις τεχνικές πλευρές της πιλοτικής φάσης (</a:t>
              </a:r>
              <a:r>
                <a:rPr lang="en-US" sz="1050" dirty="0">
                  <a:latin typeface="Calibri" panose="020F0502020204030204" pitchFamily="34" charset="0"/>
                  <a:cs typeface="Times New Roman" panose="02020603050405020304" pitchFamily="18" charset="0"/>
                </a:rPr>
                <a:t>IO</a:t>
              </a:r>
              <a:r>
                <a:rPr lang="el-GR" sz="1050" dirty="0">
                  <a:latin typeface="Calibri" panose="020F0502020204030204" pitchFamily="34" charset="0"/>
                  <a:cs typeface="Times New Roman" panose="02020603050405020304" pitchFamily="18" charset="0"/>
                </a:rPr>
                <a:t>3) και της φάσης ανάπτυξης της διαδικτυακής εκπαιδευτικής πλατφόρμας (</a:t>
              </a:r>
              <a:r>
                <a:rPr lang="en-US" sz="1050" dirty="0">
                  <a:latin typeface="Calibri" panose="020F0502020204030204" pitchFamily="34" charset="0"/>
                  <a:cs typeface="Times New Roman" panose="02020603050405020304" pitchFamily="18" charset="0"/>
                </a:rPr>
                <a:t>IO</a:t>
              </a:r>
              <a:r>
                <a:rPr lang="el-GR" sz="1050" dirty="0">
                  <a:latin typeface="Calibri" panose="020F0502020204030204" pitchFamily="34" charset="0"/>
                  <a:cs typeface="Times New Roman" panose="02020603050405020304" pitchFamily="18" charset="0"/>
                </a:rPr>
                <a:t>4), ιδιαίτερα όσον αφορά την επιλογή των λειτουργιών του διαδικτυακού παιχνιδιού, κατά το 4ο Διεθνές Συνέδριο των Εταίρων του προγράμματος στην Αθήνα τον Οκτώβριο του 2022. Οι εταίροι είχαν επίσης την ευκαιρία να συζητήσουν κατά τις πλευρές της διάχυσης, διαχείρισης και αξιολόγησης της ποιότητας του προγράμματος.</a:t>
              </a:r>
            </a:p>
            <a:p>
              <a:pPr marL="0" marR="0" lvl="0" indent="0" algn="just" rtl="0">
                <a:lnSpc>
                  <a:spcPct val="120000"/>
                </a:lnSpc>
                <a:spcBef>
                  <a:spcPts val="0"/>
                </a:spcBef>
                <a:spcAft>
                  <a:spcPts val="0"/>
                </a:spcAft>
                <a:buClr>
                  <a:srgbClr val="000000"/>
                </a:buClr>
                <a:buSzPts val="1100"/>
                <a:buFont typeface="Arial"/>
                <a:buNone/>
              </a:pPr>
              <a:r>
                <a:rPr lang="el-GR" sz="1050" b="0" i="0" u="none" strike="noStrike" cap="none" dirty="0">
                  <a:solidFill>
                    <a:srgbClr val="3F3F3F"/>
                  </a:solidFill>
                  <a:latin typeface="Roboto"/>
                  <a:ea typeface="Roboto"/>
                  <a:cs typeface="Roboto"/>
                  <a:sym typeface="Roboto"/>
                </a:rPr>
                <a:t>Οι εταίροι θα πραγματοποιήσουν την τελευταία συνάντηση κατά το 5ο Συνέδριο των Εταίρων και το Τελικό Συνέδριο στη Λάρισα τον Μάιο/Ιούνιο 2023.</a:t>
              </a:r>
              <a:endParaRPr sz="1050" dirty="0"/>
            </a:p>
          </p:txBody>
        </p:sp>
      </p:grpSp>
      <p:pic>
        <p:nvPicPr>
          <p:cNvPr id="128" name="Google Shape;128;p2"/>
          <p:cNvPicPr preferRelativeResize="0"/>
          <p:nvPr/>
        </p:nvPicPr>
        <p:blipFill rotWithShape="1">
          <a:blip r:embed="rId4">
            <a:alphaModFix/>
          </a:blip>
          <a:srcRect t="49535" r="36260" b="49749"/>
          <a:stretch/>
        </p:blipFill>
        <p:spPr>
          <a:xfrm>
            <a:off x="630342" y="1227490"/>
            <a:ext cx="4242474" cy="47625"/>
          </a:xfrm>
          <a:prstGeom prst="rect">
            <a:avLst/>
          </a:prstGeom>
          <a:noFill/>
          <a:ln>
            <a:noFill/>
          </a:ln>
        </p:spPr>
      </p:pic>
      <p:pic>
        <p:nvPicPr>
          <p:cNvPr id="129" name="Google Shape;129;p2"/>
          <p:cNvPicPr preferRelativeResize="0"/>
          <p:nvPr/>
        </p:nvPicPr>
        <p:blipFill rotWithShape="1">
          <a:blip r:embed="rId5">
            <a:alphaModFix/>
          </a:blip>
          <a:srcRect/>
          <a:stretch/>
        </p:blipFill>
        <p:spPr>
          <a:xfrm>
            <a:off x="4755740" y="480657"/>
            <a:ext cx="2493279" cy="1562951"/>
          </a:xfrm>
          <a:prstGeom prst="rect">
            <a:avLst/>
          </a:prstGeom>
          <a:noFill/>
          <a:ln>
            <a:noFill/>
          </a:ln>
        </p:spPr>
      </p:pic>
      <p:grpSp>
        <p:nvGrpSpPr>
          <p:cNvPr id="130" name="Google Shape;130;p2"/>
          <p:cNvGrpSpPr/>
          <p:nvPr/>
        </p:nvGrpSpPr>
        <p:grpSpPr>
          <a:xfrm>
            <a:off x="1" y="-428625"/>
            <a:ext cx="7556500" cy="816356"/>
            <a:chOff x="0" y="0"/>
            <a:chExt cx="11544300" cy="1088475"/>
          </a:xfrm>
        </p:grpSpPr>
        <p:pic>
          <p:nvPicPr>
            <p:cNvPr id="131" name="Google Shape;131;p2"/>
            <p:cNvPicPr preferRelativeResize="0"/>
            <p:nvPr/>
          </p:nvPicPr>
          <p:blipFill rotWithShape="1">
            <a:blip r:embed="rId6">
              <a:alphaModFix/>
            </a:blip>
            <a:srcRect t="45285" b="45285"/>
            <a:stretch/>
          </p:blipFill>
          <p:spPr>
            <a:xfrm>
              <a:off x="0" y="0"/>
              <a:ext cx="11544300" cy="1088475"/>
            </a:xfrm>
            <a:prstGeom prst="rect">
              <a:avLst/>
            </a:prstGeom>
            <a:noFill/>
            <a:ln>
              <a:noFill/>
            </a:ln>
          </p:spPr>
        </p:pic>
        <p:sp>
          <p:nvSpPr>
            <p:cNvPr id="132" name="Google Shape;132;p2"/>
            <p:cNvSpPr txBox="1"/>
            <p:nvPr/>
          </p:nvSpPr>
          <p:spPr>
            <a:xfrm>
              <a:off x="2464450" y="700558"/>
              <a:ext cx="6618000" cy="275204"/>
            </a:xfrm>
            <a:prstGeom prst="rect">
              <a:avLst/>
            </a:prstGeom>
            <a:solidFill>
              <a:srgbClr val="534CAC"/>
            </a:solidFill>
            <a:ln>
              <a:noFill/>
            </a:ln>
          </p:spPr>
          <p:txBody>
            <a:bodyPr spcFirstLastPara="1" wrap="square" lIns="0" tIns="0" rIns="0" bIns="0" anchor="t" anchorCtr="0">
              <a:spAutoFit/>
            </a:bodyPr>
            <a:lstStyle/>
            <a:p>
              <a:pPr marL="0" marR="0" lvl="0" indent="0" algn="ctr" rtl="0">
                <a:lnSpc>
                  <a:spcPct val="154075"/>
                </a:lnSpc>
                <a:spcBef>
                  <a:spcPts val="0"/>
                </a:spcBef>
                <a:spcAft>
                  <a:spcPts val="0"/>
                </a:spcAft>
                <a:buClr>
                  <a:srgbClr val="000000"/>
                </a:buClr>
                <a:buSzPts val="871"/>
                <a:buFont typeface="Arial"/>
                <a:buNone/>
              </a:pPr>
              <a:r>
                <a:rPr lang="el-GR" sz="871" b="0" i="0" u="none" strike="noStrike" cap="none" dirty="0">
                  <a:solidFill>
                    <a:srgbClr val="FFFFFF"/>
                  </a:solidFill>
                  <a:latin typeface="+mj-lt"/>
                  <a:ea typeface="Montserrat Light"/>
                  <a:cs typeface="Montserrat Light"/>
                  <a:sym typeface="Montserrat Light"/>
                </a:rPr>
                <a:t>ΜΑΡΤΙΟΣ 2023 | ΕΝΗΜΕΡΩΤΙΚΟ ΔΕΛΤΙΟ </a:t>
              </a:r>
              <a:r>
                <a:rPr lang="el-GR" sz="871" dirty="0">
                  <a:solidFill>
                    <a:srgbClr val="FFFFFF"/>
                  </a:solidFill>
                  <a:latin typeface="+mj-lt"/>
                  <a:ea typeface="Montserrat Light"/>
                  <a:cs typeface="Montserrat Light"/>
                  <a:sym typeface="Montserrat Light"/>
                </a:rPr>
                <a:t>ΤΕΥΧΟΣ</a:t>
              </a:r>
              <a:r>
                <a:rPr lang="el-GR" sz="871" b="0" i="0" u="none" strike="noStrike" cap="none" dirty="0">
                  <a:solidFill>
                    <a:srgbClr val="FFFFFF"/>
                  </a:solidFill>
                  <a:latin typeface="+mj-lt"/>
                  <a:ea typeface="Montserrat Light"/>
                  <a:cs typeface="Montserrat Light"/>
                  <a:sym typeface="Montserrat Light"/>
                </a:rPr>
                <a:t> 03</a:t>
              </a:r>
              <a:endParaRPr lang="el-GR" sz="900" dirty="0">
                <a:latin typeface="+mj-lt"/>
              </a:endParaRPr>
            </a:p>
          </p:txBody>
        </p:sp>
      </p:grpSp>
      <p:sp>
        <p:nvSpPr>
          <p:cNvPr id="133" name="Google Shape;133;p2"/>
          <p:cNvSpPr txBox="1"/>
          <p:nvPr/>
        </p:nvSpPr>
        <p:spPr>
          <a:xfrm>
            <a:off x="552861" y="1443444"/>
            <a:ext cx="4495800" cy="713488"/>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l-GR" sz="1050" dirty="0">
                <a:effectLst/>
                <a:latin typeface="Calibri" panose="020F0502020204030204" pitchFamily="34" charset="0"/>
                <a:ea typeface="Calibri" panose="020F0502020204030204" pitchFamily="34" charset="0"/>
                <a:cs typeface="Times New Roman" panose="02020603050405020304" pitchFamily="18" charset="0"/>
              </a:rPr>
              <a:t>Καθώς είμαστε πολύ κοντά στην ολοκλήρωση του προγράμματος, σας κοινοποιούμε με μεγάλη χαρά την 3η έκδοση του ενημερωτικού δελτίου του προγράμματος </a:t>
            </a:r>
            <a:r>
              <a:rPr lang="en-US" sz="1050" dirty="0">
                <a:effectLst/>
                <a:latin typeface="Calibri" panose="020F0502020204030204" pitchFamily="34" charset="0"/>
                <a:ea typeface="Calibri" panose="020F0502020204030204" pitchFamily="34" charset="0"/>
                <a:cs typeface="Times New Roman" panose="02020603050405020304" pitchFamily="18" charset="0"/>
              </a:rPr>
              <a:t>CRITICAL</a:t>
            </a:r>
            <a:r>
              <a:rPr lang="el-GR" sz="105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134" name="Google Shape;134;p2" descr="Une image contenant mur, table, personne, intérieur&#10;&#10;Description générée automatiquement"/>
          <p:cNvPicPr preferRelativeResize="0"/>
          <p:nvPr/>
        </p:nvPicPr>
        <p:blipFill rotWithShape="1">
          <a:blip r:embed="rId7">
            <a:alphaModFix/>
          </a:blip>
          <a:srcRect l="7961" t="25655" b="19022"/>
          <a:stretch/>
        </p:blipFill>
        <p:spPr>
          <a:xfrm>
            <a:off x="1736272" y="7281582"/>
            <a:ext cx="4083955" cy="183764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p:nvPr/>
        </p:nvSpPr>
        <p:spPr>
          <a:xfrm>
            <a:off x="349249" y="1436049"/>
            <a:ext cx="3574357" cy="4801314"/>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Clr>
                <a:srgbClr val="000000"/>
              </a:buClr>
              <a:buSzPts val="1200"/>
              <a:buFont typeface="Arial"/>
              <a:buNone/>
            </a:pPr>
            <a:r>
              <a:rPr lang="el-GR" sz="1200" b="0" i="0" u="none" strike="noStrike" cap="none" dirty="0">
                <a:solidFill>
                  <a:srgbClr val="3F3F3F"/>
                </a:solidFill>
                <a:latin typeface="+mn-lt"/>
                <a:ea typeface="Roboto"/>
                <a:cs typeface="Roboto"/>
                <a:sym typeface="Roboto"/>
              </a:rPr>
              <a:t>Η δημιουργία του παιχνιδιού και του εκπαιδευτικού υλικού πράγματι συνοδεύτηκε από εκπαιδευτικές συναντήσεις για εκπαιδευτές, όπου κοινωνικοί λειτουργοί και εκπαιδευτές ξένων γλωσσών διδάχτηκαν πώς να χρησιμοποιήσουν το υλικό στις δραστηριότητές τους. Οι εκπαιδευτικές συναντήσεις αποτελούνταν από την εξήγηση του παιχνιδιού και την ενθάρρυνση των εκπαιδευτών να συμμετέχουν, και μιας συνάντησης για να παίξουν το παιχνίδι ώστε να δώσουν παραδείγματα για τη χρήση του. Αυτές οι εκπαιδευτικές συναντήσεις παρείχαν και την ευκαιρία στους εταίρους να συλλέξουν πληροφορίες για τις εμπειρίες τόσο της εκπαίδευσης όσο και του υλικού που θα δοκίμαζαν στη συνέχεια οι ίδιοι. Κάθε εκπαιδευτική συνάντηση προσέφερε πολύτιμες νέες ιδέες και απόψεις για τη βελτίωση του υλικού μας.</a:t>
            </a:r>
          </a:p>
          <a:p>
            <a:pPr marL="0" marR="0" lvl="0" indent="0" algn="just" rtl="0">
              <a:spcBef>
                <a:spcPts val="0"/>
              </a:spcBef>
              <a:spcAft>
                <a:spcPts val="0"/>
              </a:spcAft>
              <a:buClr>
                <a:srgbClr val="000000"/>
              </a:buClr>
              <a:buSzPts val="1200"/>
              <a:buFont typeface="Arial"/>
              <a:buNone/>
            </a:pPr>
            <a:endParaRPr sz="1200" b="0" i="0" u="none" strike="noStrike" cap="none" dirty="0">
              <a:solidFill>
                <a:srgbClr val="3F3F3F"/>
              </a:solidFill>
              <a:latin typeface="+mn-lt"/>
              <a:ea typeface="Roboto"/>
              <a:cs typeface="Roboto"/>
              <a:sym typeface="Roboto"/>
            </a:endParaRPr>
          </a:p>
          <a:p>
            <a:pPr marL="0" marR="0" lvl="0" indent="0" algn="just" rtl="0">
              <a:spcBef>
                <a:spcPts val="0"/>
              </a:spcBef>
              <a:spcAft>
                <a:spcPts val="0"/>
              </a:spcAft>
              <a:buClr>
                <a:srgbClr val="000000"/>
              </a:buClr>
              <a:buSzPts val="1200"/>
              <a:buFont typeface="Arial"/>
              <a:buNone/>
            </a:pPr>
            <a:r>
              <a:rPr lang="el-GR" sz="1200" b="0" i="0" u="none" strike="noStrike" cap="none" dirty="0">
                <a:solidFill>
                  <a:srgbClr val="3F3F3F"/>
                </a:solidFill>
                <a:latin typeface="+mn-lt"/>
                <a:ea typeface="Roboto"/>
                <a:cs typeface="Roboto"/>
                <a:sym typeface="Roboto"/>
              </a:rPr>
              <a:t>Η φάση της δοκιμής του υλικού έλαβε χώρα μεταξύ Αυγούστου 2022 και Μαρτίου 2023. Οι εταίροι επί του παρόντος συντάσσουν αναφορές από τις δοκιμαστικές συναντήσεις, με τις οποίες θα ολοκληρωθεί η πιλοτική φάση του προγράμματος ως το τέλος του Απριλίου 2023. Οργανώθηκαν διάφορες δοκιμαστικές συναντήσεις σε όλες τις χώρες της σύμπραξης, όπως η Ελλάδα, η Σουηδία και η Γαλλία.</a:t>
            </a:r>
            <a:endParaRPr lang="en-US" sz="1200" b="0" i="0" u="none" strike="noStrike" cap="none" dirty="0">
              <a:solidFill>
                <a:srgbClr val="3F3F3F"/>
              </a:solidFill>
              <a:latin typeface="+mn-lt"/>
              <a:ea typeface="Roboto"/>
              <a:cs typeface="Roboto"/>
              <a:sym typeface="Roboto"/>
            </a:endParaRPr>
          </a:p>
        </p:txBody>
      </p:sp>
      <p:pic>
        <p:nvPicPr>
          <p:cNvPr id="140" name="Google Shape;140;p3"/>
          <p:cNvPicPr preferRelativeResize="0"/>
          <p:nvPr/>
        </p:nvPicPr>
        <p:blipFill rotWithShape="1">
          <a:blip r:embed="rId3">
            <a:alphaModFix/>
          </a:blip>
          <a:srcRect t="49535" r="36260" b="49749"/>
          <a:stretch/>
        </p:blipFill>
        <p:spPr>
          <a:xfrm>
            <a:off x="357084" y="1209886"/>
            <a:ext cx="6934200" cy="77842"/>
          </a:xfrm>
          <a:prstGeom prst="rect">
            <a:avLst/>
          </a:prstGeom>
          <a:noFill/>
          <a:ln>
            <a:noFill/>
          </a:ln>
        </p:spPr>
      </p:pic>
      <p:pic>
        <p:nvPicPr>
          <p:cNvPr id="141" name="Google Shape;141;p3"/>
          <p:cNvPicPr preferRelativeResize="0"/>
          <p:nvPr/>
        </p:nvPicPr>
        <p:blipFill rotWithShape="1">
          <a:blip r:embed="rId3">
            <a:alphaModFix/>
          </a:blip>
          <a:srcRect t="49535" r="36260" b="49749"/>
          <a:stretch/>
        </p:blipFill>
        <p:spPr>
          <a:xfrm>
            <a:off x="349250" y="8744190"/>
            <a:ext cx="6726398" cy="73565"/>
          </a:xfrm>
          <a:prstGeom prst="rect">
            <a:avLst/>
          </a:prstGeom>
          <a:noFill/>
          <a:ln>
            <a:noFill/>
          </a:ln>
        </p:spPr>
      </p:pic>
      <p:grpSp>
        <p:nvGrpSpPr>
          <p:cNvPr id="142" name="Google Shape;142;p3"/>
          <p:cNvGrpSpPr/>
          <p:nvPr/>
        </p:nvGrpSpPr>
        <p:grpSpPr>
          <a:xfrm>
            <a:off x="1" y="-428625"/>
            <a:ext cx="7556500" cy="816356"/>
            <a:chOff x="0" y="0"/>
            <a:chExt cx="11544300" cy="1088475"/>
          </a:xfrm>
        </p:grpSpPr>
        <p:pic>
          <p:nvPicPr>
            <p:cNvPr id="143" name="Google Shape;143;p3"/>
            <p:cNvPicPr preferRelativeResize="0"/>
            <p:nvPr/>
          </p:nvPicPr>
          <p:blipFill rotWithShape="1">
            <a:blip r:embed="rId3">
              <a:alphaModFix/>
            </a:blip>
            <a:srcRect t="45285" b="45285"/>
            <a:stretch/>
          </p:blipFill>
          <p:spPr>
            <a:xfrm>
              <a:off x="0" y="0"/>
              <a:ext cx="11544300" cy="1088475"/>
            </a:xfrm>
            <a:prstGeom prst="rect">
              <a:avLst/>
            </a:prstGeom>
            <a:noFill/>
            <a:ln>
              <a:noFill/>
            </a:ln>
          </p:spPr>
        </p:pic>
        <p:sp>
          <p:nvSpPr>
            <p:cNvPr id="144" name="Google Shape;144;p3"/>
            <p:cNvSpPr txBox="1"/>
            <p:nvPr/>
          </p:nvSpPr>
          <p:spPr>
            <a:xfrm>
              <a:off x="2464450" y="700558"/>
              <a:ext cx="6617884" cy="275204"/>
            </a:xfrm>
            <a:prstGeom prst="rect">
              <a:avLst/>
            </a:prstGeom>
            <a:solidFill>
              <a:srgbClr val="534CAC"/>
            </a:solidFill>
            <a:ln>
              <a:noFill/>
            </a:ln>
          </p:spPr>
          <p:txBody>
            <a:bodyPr spcFirstLastPara="1" wrap="square" lIns="0" tIns="0" rIns="0" bIns="0" anchor="t" anchorCtr="0">
              <a:spAutoFit/>
            </a:bodyPr>
            <a:lstStyle/>
            <a:p>
              <a:pPr marL="0" marR="0" lvl="0" indent="0" algn="ctr" rtl="0">
                <a:lnSpc>
                  <a:spcPct val="154075"/>
                </a:lnSpc>
                <a:spcBef>
                  <a:spcPts val="0"/>
                </a:spcBef>
                <a:spcAft>
                  <a:spcPts val="0"/>
                </a:spcAft>
                <a:buClr>
                  <a:srgbClr val="000000"/>
                </a:buClr>
                <a:buSzPts val="871"/>
                <a:buFont typeface="Arial"/>
                <a:buNone/>
              </a:pPr>
              <a:r>
                <a:rPr lang="el-GR" sz="871" b="0" i="0" u="none" strike="noStrike" cap="none" dirty="0">
                  <a:solidFill>
                    <a:srgbClr val="FFFFFF"/>
                  </a:solidFill>
                  <a:latin typeface="+mj-lt"/>
                  <a:ea typeface="Montserrat Light"/>
                  <a:cs typeface="Montserrat Light"/>
                  <a:sym typeface="Montserrat Light"/>
                </a:rPr>
                <a:t>ΜΑΡΤΙΟΣ 2023 | ΕΝΗΜΕΡΩΤΙΚΟ ΔΕΛΤΙΟ </a:t>
              </a:r>
              <a:r>
                <a:rPr lang="el-GR" sz="871" dirty="0">
                  <a:solidFill>
                    <a:srgbClr val="FFFFFF"/>
                  </a:solidFill>
                  <a:latin typeface="+mj-lt"/>
                  <a:ea typeface="Montserrat Light"/>
                  <a:cs typeface="Montserrat Light"/>
                  <a:sym typeface="Montserrat Light"/>
                </a:rPr>
                <a:t>ΤΕΥΧΟΣ</a:t>
              </a:r>
              <a:r>
                <a:rPr lang="el-GR" sz="871" b="0" i="0" u="none" strike="noStrike" cap="none" dirty="0">
                  <a:solidFill>
                    <a:srgbClr val="FFFFFF"/>
                  </a:solidFill>
                  <a:latin typeface="+mj-lt"/>
                  <a:ea typeface="Montserrat Light"/>
                  <a:cs typeface="Montserrat Light"/>
                  <a:sym typeface="Montserrat Light"/>
                </a:rPr>
                <a:t> 03</a:t>
              </a:r>
              <a:endParaRPr lang="el-GR" sz="900" dirty="0">
                <a:latin typeface="+mj-lt"/>
              </a:endParaRPr>
            </a:p>
          </p:txBody>
        </p:sp>
      </p:grpSp>
      <p:sp>
        <p:nvSpPr>
          <p:cNvPr id="145" name="Google Shape;145;p3"/>
          <p:cNvSpPr txBox="1"/>
          <p:nvPr/>
        </p:nvSpPr>
        <p:spPr>
          <a:xfrm>
            <a:off x="349249" y="8908467"/>
            <a:ext cx="6726399" cy="1682512"/>
          </a:xfrm>
          <a:prstGeom prst="rect">
            <a:avLst/>
          </a:prstGeom>
          <a:noFill/>
          <a:ln>
            <a:noFill/>
          </a:ln>
        </p:spPr>
        <p:txBody>
          <a:bodyPr spcFirstLastPara="1" wrap="square" lIns="0" tIns="0" rIns="0" bIns="0" anchor="t" anchorCtr="0">
            <a:spAutoFit/>
          </a:bodyPr>
          <a:lstStyle/>
          <a:p>
            <a:pPr algn="just">
              <a:spcAft>
                <a:spcPts val="800"/>
              </a:spcAft>
            </a:pPr>
            <a:r>
              <a:rPr lang="en-US" sz="1200" b="1" dirty="0">
                <a:effectLst/>
                <a:latin typeface="+mn-lt"/>
                <a:ea typeface="Calibri" panose="020F0502020204030204" pitchFamily="34" charset="0"/>
                <a:cs typeface="Times New Roman" panose="02020603050405020304" pitchFamily="18" charset="0"/>
              </a:rPr>
              <a:t>IO</a:t>
            </a:r>
            <a:r>
              <a:rPr lang="el-GR" sz="1200" b="1" dirty="0">
                <a:effectLst/>
                <a:latin typeface="+mn-lt"/>
                <a:ea typeface="Calibri" panose="020F0502020204030204" pitchFamily="34" charset="0"/>
                <a:cs typeface="Times New Roman" panose="02020603050405020304" pitchFamily="18" charset="0"/>
              </a:rPr>
              <a:t>4: Εφαρμογή της διαδικτυακής εκπαιδευτικής πλατφόρμας, αξιολόγηση και τελειοποίηση</a:t>
            </a:r>
          </a:p>
          <a:p>
            <a:pPr algn="just">
              <a:spcAft>
                <a:spcPts val="800"/>
              </a:spcAft>
            </a:pPr>
            <a:r>
              <a:rPr lang="el-GR" sz="1200" dirty="0">
                <a:effectLst/>
                <a:latin typeface="+mn-lt"/>
                <a:ea typeface="Calibri" panose="020F0502020204030204" pitchFamily="34" charset="0"/>
                <a:cs typeface="Times New Roman" panose="02020603050405020304" pitchFamily="18" charset="0"/>
              </a:rPr>
              <a:t>Εφόσον η δοκιμή του παιχνιδιού ήταν επιτυχής και η μεθοδολογία εγκρίθηκε από τους κοινωνικούς λειτουργούς, τους εκπαιδευτές ξένων γλωσσών και τους μετανάστες, το πρόγραμμα πάντα είχε στόχο την προσβασιμότητα του εκπαιδευτικού υλικού. Υπό αυτό το δεδομένο, η </a:t>
            </a:r>
            <a:r>
              <a:rPr lang="en-US" sz="1200" dirty="0" err="1">
                <a:effectLst/>
                <a:latin typeface="+mn-lt"/>
                <a:ea typeface="Calibri" panose="020F0502020204030204" pitchFamily="34" charset="0"/>
                <a:cs typeface="Times New Roman" panose="02020603050405020304" pitchFamily="18" charset="0"/>
              </a:rPr>
              <a:t>Promea</a:t>
            </a:r>
            <a:r>
              <a:rPr lang="en-US" sz="1200" dirty="0">
                <a:effectLst/>
                <a:latin typeface="+mn-lt"/>
                <a:ea typeface="Calibri" panose="020F0502020204030204" pitchFamily="34" charset="0"/>
                <a:cs typeface="Times New Roman" panose="02020603050405020304" pitchFamily="18" charset="0"/>
              </a:rPr>
              <a:t> </a:t>
            </a:r>
            <a:r>
              <a:rPr lang="el-GR" sz="1200" dirty="0">
                <a:effectLst/>
                <a:latin typeface="+mn-lt"/>
                <a:ea typeface="Calibri" panose="020F0502020204030204" pitchFamily="34" charset="0"/>
                <a:cs typeface="Times New Roman" panose="02020603050405020304" pitchFamily="18" charset="0"/>
              </a:rPr>
              <a:t>αναπτύσσει μια επαρκή διαδικτυακή εκδοχή με διαφορετική δυναμική, αλλά διατηρώντας το ίδιο παιδαγωγικό περιεχόμενο σε όλες τις γλώσσες. Μένει να γίνει η εφαρμογή, η αξιολόγηση και η τελειοποίηση του υλικού, καθώς και το τελικό συνέδριο για τη διάχυση των αποτελεσμάτων και του περαιτέρω αντικτύπου του προγράμματος.</a:t>
            </a:r>
          </a:p>
        </p:txBody>
      </p:sp>
      <p:sp>
        <p:nvSpPr>
          <p:cNvPr id="146" name="Google Shape;146;p3"/>
          <p:cNvSpPr txBox="1"/>
          <p:nvPr/>
        </p:nvSpPr>
        <p:spPr>
          <a:xfrm>
            <a:off x="371475" y="8249010"/>
            <a:ext cx="4399500" cy="568745"/>
          </a:xfrm>
          <a:prstGeom prst="rect">
            <a:avLst/>
          </a:prstGeom>
          <a:noFill/>
          <a:ln>
            <a:noFill/>
          </a:ln>
        </p:spPr>
        <p:txBody>
          <a:bodyPr spcFirstLastPara="1" wrap="square" lIns="0" tIns="0" rIns="0" bIns="0" anchor="t" anchorCtr="0">
            <a:spAutoFit/>
          </a:bodyPr>
          <a:lstStyle/>
          <a:p>
            <a:pPr marL="0" marR="0" lvl="0" indent="0" algn="l" rtl="0">
              <a:lnSpc>
                <a:spcPct val="132011"/>
              </a:lnSpc>
              <a:spcBef>
                <a:spcPts val="0"/>
              </a:spcBef>
              <a:spcAft>
                <a:spcPts val="0"/>
              </a:spcAft>
              <a:buClr>
                <a:srgbClr val="000000"/>
              </a:buClr>
              <a:buSzPts val="2396"/>
              <a:buFont typeface="Arial"/>
              <a:buNone/>
            </a:pPr>
            <a:r>
              <a:rPr lang="el-GR" sz="2800" b="1" dirty="0">
                <a:solidFill>
                  <a:srgbClr val="3D3D3D"/>
                </a:solidFill>
                <a:latin typeface="Bahnschrift SemiBold Condensed" panose="020B0502040204020203" pitchFamily="34" charset="0"/>
                <a:sym typeface="Oswald"/>
              </a:rPr>
              <a:t>ΕΠΟΜΕΝΑ</a:t>
            </a:r>
            <a:r>
              <a:rPr lang="el-GR" sz="1800" b="1" i="0" u="none" strike="noStrike" cap="none" dirty="0">
                <a:solidFill>
                  <a:srgbClr val="3D3D3D"/>
                </a:solidFill>
                <a:latin typeface="+mj-lt"/>
                <a:ea typeface="Oswald"/>
                <a:cs typeface="Oswald"/>
                <a:sym typeface="Oswald"/>
              </a:rPr>
              <a:t> </a:t>
            </a:r>
            <a:r>
              <a:rPr lang="el-GR" sz="2800" b="1" dirty="0">
                <a:solidFill>
                  <a:srgbClr val="3D3D3D"/>
                </a:solidFill>
                <a:latin typeface="Bahnschrift SemiBold Condensed" panose="020B0502040204020203" pitchFamily="34" charset="0"/>
                <a:sym typeface="Oswald"/>
              </a:rPr>
              <a:t>ΒΗΜΑΤΑ</a:t>
            </a:r>
            <a:endParaRPr sz="2800" b="1" dirty="0">
              <a:solidFill>
                <a:srgbClr val="3D3D3D"/>
              </a:solidFill>
              <a:latin typeface="Bahnschrift SemiBold Condensed" panose="020B0502040204020203" pitchFamily="34" charset="0"/>
              <a:sym typeface="Oswald"/>
            </a:endParaRPr>
          </a:p>
        </p:txBody>
      </p:sp>
      <p:sp>
        <p:nvSpPr>
          <p:cNvPr id="147" name="Google Shape;147;p3"/>
          <p:cNvSpPr/>
          <p:nvPr/>
        </p:nvSpPr>
        <p:spPr>
          <a:xfrm>
            <a:off x="352084" y="705970"/>
            <a:ext cx="70796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GR" sz="2200" b="1" i="0" u="none" strike="noStrike" cap="none" dirty="0">
                <a:solidFill>
                  <a:srgbClr val="3D3D3D"/>
                </a:solidFill>
                <a:latin typeface="Bahnschrift SemiBold Condensed" panose="020B0502040204020203" pitchFamily="34" charset="0"/>
                <a:ea typeface="Oswald"/>
                <a:cs typeface="Oswald"/>
                <a:sym typeface="Oswald"/>
              </a:rPr>
              <a:t>ΕΦΑΡΜΟΓΗ ΠΙΛΟΤΙΚΟΥ ΠΡΟΓΡΑΜΜΑΤΟΣ </a:t>
            </a:r>
            <a:r>
              <a:rPr lang="en-US" sz="2200" b="1" i="0" u="none" strike="noStrike" cap="none" dirty="0">
                <a:solidFill>
                  <a:srgbClr val="3D3D3D"/>
                </a:solidFill>
                <a:latin typeface="Bahnschrift SemiBold Condensed" panose="020B0502040204020203" pitchFamily="34" charset="0"/>
                <a:ea typeface="Oswald"/>
                <a:cs typeface="Oswald"/>
                <a:sym typeface="Oswald"/>
              </a:rPr>
              <a:t>– </a:t>
            </a:r>
            <a:r>
              <a:rPr lang="el-GR" sz="2200" b="1" dirty="0">
                <a:solidFill>
                  <a:srgbClr val="3D3D3D"/>
                </a:solidFill>
                <a:latin typeface="Bahnschrift SemiBold Condensed" panose="020B0502040204020203" pitchFamily="34" charset="0"/>
                <a:ea typeface="Oswald"/>
                <a:cs typeface="Oswald"/>
                <a:sym typeface="Oswald"/>
              </a:rPr>
              <a:t>Αύγουστος</a:t>
            </a:r>
            <a:r>
              <a:rPr lang="en-US" sz="2200" b="1" i="0" u="none" strike="noStrike" cap="none" dirty="0">
                <a:solidFill>
                  <a:srgbClr val="3D3D3D"/>
                </a:solidFill>
                <a:latin typeface="Bahnschrift SemiBold Condensed" panose="020B0502040204020203" pitchFamily="34" charset="0"/>
                <a:ea typeface="Oswald"/>
                <a:cs typeface="Oswald"/>
                <a:sym typeface="Oswald"/>
              </a:rPr>
              <a:t> 2022-</a:t>
            </a:r>
            <a:r>
              <a:rPr lang="el-GR" sz="2200" b="1" i="0" u="none" strike="noStrike" cap="none" dirty="0">
                <a:solidFill>
                  <a:srgbClr val="3D3D3D"/>
                </a:solidFill>
                <a:latin typeface="Bahnschrift SemiBold Condensed" panose="020B0502040204020203" pitchFamily="34" charset="0"/>
                <a:ea typeface="Oswald"/>
                <a:cs typeface="Oswald"/>
                <a:sym typeface="Oswald"/>
              </a:rPr>
              <a:t>Απρίλιος</a:t>
            </a:r>
            <a:r>
              <a:rPr lang="en-US" sz="2200" b="1" i="0" u="none" strike="noStrike" cap="none" dirty="0">
                <a:solidFill>
                  <a:srgbClr val="3D3D3D"/>
                </a:solidFill>
                <a:latin typeface="Bahnschrift SemiBold Condensed" panose="020B0502040204020203" pitchFamily="34" charset="0"/>
                <a:ea typeface="Oswald"/>
                <a:cs typeface="Oswald"/>
                <a:sym typeface="Oswald"/>
              </a:rPr>
              <a:t> 2023</a:t>
            </a:r>
            <a:endParaRPr sz="2200" b="1" i="0" u="none" strike="noStrike" cap="none" dirty="0">
              <a:solidFill>
                <a:srgbClr val="3D3D3D"/>
              </a:solidFill>
              <a:latin typeface="Bahnschrift SemiBold Condensed" panose="020B0502040204020203" pitchFamily="34" charset="0"/>
              <a:ea typeface="Oswald"/>
              <a:cs typeface="Oswald"/>
              <a:sym typeface="Oswald"/>
            </a:endParaRPr>
          </a:p>
        </p:txBody>
      </p:sp>
      <p:sp>
        <p:nvSpPr>
          <p:cNvPr id="148" name="Google Shape;148;p3"/>
          <p:cNvSpPr txBox="1"/>
          <p:nvPr/>
        </p:nvSpPr>
        <p:spPr>
          <a:xfrm>
            <a:off x="371475" y="4194717"/>
            <a:ext cx="4286250" cy="157031"/>
          </a:xfrm>
          <a:prstGeom prst="rect">
            <a:avLst/>
          </a:prstGeom>
          <a:noFill/>
          <a:ln>
            <a:noFill/>
          </a:ln>
        </p:spPr>
        <p:txBody>
          <a:bodyPr spcFirstLastPara="1" wrap="square" lIns="0" tIns="0" rIns="0" bIns="0" anchor="t" anchorCtr="0">
            <a:spAutoFit/>
          </a:bodyPr>
          <a:lstStyle/>
          <a:p>
            <a:pPr marL="0" marR="0" lvl="0" indent="0" algn="just" rtl="0">
              <a:lnSpc>
                <a:spcPct val="154000"/>
              </a:lnSpc>
              <a:spcBef>
                <a:spcPts val="0"/>
              </a:spcBef>
              <a:spcAft>
                <a:spcPts val="0"/>
              </a:spcAft>
              <a:buClr>
                <a:srgbClr val="000000"/>
              </a:buClr>
              <a:buSzPts val="900"/>
              <a:buFont typeface="Arial"/>
              <a:buNone/>
            </a:pPr>
            <a:endParaRPr sz="900" b="0" i="0" u="none" strike="noStrike" cap="none">
              <a:solidFill>
                <a:srgbClr val="3D3D3D"/>
              </a:solidFill>
              <a:latin typeface="Montserrat Light"/>
              <a:ea typeface="Montserrat Light"/>
              <a:cs typeface="Montserrat Light"/>
              <a:sym typeface="Montserrat Light"/>
            </a:endParaRPr>
          </a:p>
        </p:txBody>
      </p:sp>
      <p:pic>
        <p:nvPicPr>
          <p:cNvPr id="149" name="Google Shape;149;p3" descr="Une image contenant personne, intérieur, table, plafond&#10;&#10;Description générée automatiquement"/>
          <p:cNvPicPr preferRelativeResize="0"/>
          <p:nvPr/>
        </p:nvPicPr>
        <p:blipFill rotWithShape="1">
          <a:blip r:embed="rId4">
            <a:alphaModFix/>
          </a:blip>
          <a:srcRect l="20718" t="26881" b="25837"/>
          <a:stretch/>
        </p:blipFill>
        <p:spPr>
          <a:xfrm>
            <a:off x="4235562" y="3834375"/>
            <a:ext cx="2860953" cy="227484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50" name="Google Shape;150;p3" descr="Une image contenant texte, pièce, table, salle de conférences&#10;&#10;Description générée automatiquement"/>
          <p:cNvPicPr preferRelativeResize="0"/>
          <p:nvPr/>
        </p:nvPicPr>
        <p:blipFill rotWithShape="1">
          <a:blip r:embed="rId5">
            <a:alphaModFix/>
          </a:blip>
          <a:srcRect/>
          <a:stretch/>
        </p:blipFill>
        <p:spPr>
          <a:xfrm>
            <a:off x="4235563" y="1496019"/>
            <a:ext cx="2840085" cy="213006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51" name="Google Shape;151;p3" descr="Une image contenant intérieur, personne, personnes, salle de conférences&#10;&#10;Description générée automatiquement"/>
          <p:cNvPicPr preferRelativeResize="0"/>
          <p:nvPr/>
        </p:nvPicPr>
        <p:blipFill rotWithShape="1">
          <a:blip r:embed="rId6">
            <a:alphaModFix/>
          </a:blip>
          <a:srcRect l="4200" t="40325"/>
          <a:stretch/>
        </p:blipFill>
        <p:spPr>
          <a:xfrm>
            <a:off x="3070746" y="6453809"/>
            <a:ext cx="4025790" cy="194582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52" name="Google Shape;152;p3"/>
          <p:cNvSpPr txBox="1"/>
          <p:nvPr/>
        </p:nvSpPr>
        <p:spPr>
          <a:xfrm>
            <a:off x="239065" y="6349247"/>
            <a:ext cx="2692431" cy="1578212"/>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l-GR" sz="1200" dirty="0">
                <a:solidFill>
                  <a:srgbClr val="3F3F3F"/>
                </a:solidFill>
                <a:latin typeface="+mn-lt"/>
                <a:ea typeface="Roboto"/>
              </a:rPr>
              <a:t>Εν τω μεταξύ, ο εταίρος </a:t>
            </a:r>
            <a:r>
              <a:rPr lang="en-US" sz="1200" dirty="0" err="1">
                <a:solidFill>
                  <a:srgbClr val="3F3F3F"/>
                </a:solidFill>
                <a:latin typeface="+mn-lt"/>
                <a:ea typeface="Roboto"/>
              </a:rPr>
              <a:t>Promea</a:t>
            </a:r>
            <a:r>
              <a:rPr lang="en-US" sz="1200" dirty="0">
                <a:solidFill>
                  <a:srgbClr val="3F3F3F"/>
                </a:solidFill>
                <a:latin typeface="+mn-lt"/>
                <a:ea typeface="Roboto"/>
              </a:rPr>
              <a:t> </a:t>
            </a:r>
            <a:r>
              <a:rPr lang="el-GR" sz="1200" dirty="0">
                <a:solidFill>
                  <a:srgbClr val="3F3F3F"/>
                </a:solidFill>
                <a:latin typeface="+mn-lt"/>
                <a:ea typeface="Roboto"/>
              </a:rPr>
              <a:t>από την Ελλάδα επεξεργάζεται από τον Νοέμβριο του 2022 τη διαδικτυακή εκπαιδευτική πλατφόρμα όπως είχε αποφασιστεί, ώστε να καταστεί πιο </a:t>
            </a:r>
            <a:r>
              <a:rPr lang="el-GR" sz="1200" dirty="0" err="1">
                <a:solidFill>
                  <a:srgbClr val="3F3F3F"/>
                </a:solidFill>
                <a:latin typeface="+mn-lt"/>
                <a:ea typeface="Roboto"/>
              </a:rPr>
              <a:t>προσβάσιμο</a:t>
            </a:r>
            <a:r>
              <a:rPr lang="el-GR" sz="1200" dirty="0">
                <a:solidFill>
                  <a:srgbClr val="3F3F3F"/>
                </a:solidFill>
                <a:latin typeface="+mn-lt"/>
                <a:ea typeface="Roboto"/>
              </a:rPr>
              <a:t> το περιεχόμενο του παιχνιδιού.</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4"/>
          <p:cNvPicPr preferRelativeResize="0"/>
          <p:nvPr/>
        </p:nvPicPr>
        <p:blipFill rotWithShape="1">
          <a:blip r:embed="rId3">
            <a:alphaModFix/>
          </a:blip>
          <a:srcRect t="49535" r="36260" b="49749"/>
          <a:stretch/>
        </p:blipFill>
        <p:spPr>
          <a:xfrm>
            <a:off x="447675" y="1324724"/>
            <a:ext cx="4242474" cy="47625"/>
          </a:xfrm>
          <a:prstGeom prst="rect">
            <a:avLst/>
          </a:prstGeom>
          <a:noFill/>
          <a:ln>
            <a:noFill/>
          </a:ln>
        </p:spPr>
      </p:pic>
      <p:grpSp>
        <p:nvGrpSpPr>
          <p:cNvPr id="159" name="Google Shape;159;p4"/>
          <p:cNvGrpSpPr/>
          <p:nvPr/>
        </p:nvGrpSpPr>
        <p:grpSpPr>
          <a:xfrm>
            <a:off x="447675" y="2230243"/>
            <a:ext cx="2995375" cy="1674730"/>
            <a:chOff x="0" y="-256129"/>
            <a:chExt cx="2828316" cy="1612252"/>
          </a:xfrm>
        </p:grpSpPr>
        <p:pic>
          <p:nvPicPr>
            <p:cNvPr id="160" name="Google Shape;160;p4"/>
            <p:cNvPicPr preferRelativeResize="0"/>
            <p:nvPr/>
          </p:nvPicPr>
          <p:blipFill rotWithShape="1">
            <a:blip r:embed="rId4">
              <a:alphaModFix/>
            </a:blip>
            <a:srcRect t="15732" b="27262"/>
            <a:stretch/>
          </p:blipFill>
          <p:spPr>
            <a:xfrm>
              <a:off x="0" y="-256129"/>
              <a:ext cx="2828316" cy="1612252"/>
            </a:xfrm>
            <a:prstGeom prst="rect">
              <a:avLst/>
            </a:prstGeom>
            <a:noFill/>
            <a:ln>
              <a:noFill/>
            </a:ln>
          </p:spPr>
        </p:pic>
        <p:sp>
          <p:nvSpPr>
            <p:cNvPr id="161" name="Google Shape;161;p4"/>
            <p:cNvSpPr txBox="1"/>
            <p:nvPr/>
          </p:nvSpPr>
          <p:spPr>
            <a:xfrm>
              <a:off x="92277" y="-180994"/>
              <a:ext cx="2477281" cy="1482090"/>
            </a:xfrm>
            <a:prstGeom prst="rect">
              <a:avLst/>
            </a:prstGeom>
            <a:solidFill>
              <a:srgbClr val="E7E6F7"/>
            </a:solidFill>
            <a:ln>
              <a:noFill/>
            </a:ln>
          </p:spPr>
          <p:txBody>
            <a:bodyPr spcFirstLastPara="1" wrap="square" lIns="0" tIns="0" rIns="0" bIns="0" anchor="t" anchorCtr="0">
              <a:spAutoFit/>
            </a:bodyPr>
            <a:lstStyle/>
            <a:p>
              <a:pPr marL="0" marR="0" lvl="0" indent="0" algn="l" rtl="0">
                <a:lnSpc>
                  <a:spcPct val="164000"/>
                </a:lnSpc>
                <a:spcBef>
                  <a:spcPts val="0"/>
                </a:spcBef>
                <a:spcAft>
                  <a:spcPts val="0"/>
                </a:spcAft>
                <a:buClr>
                  <a:srgbClr val="000000"/>
                </a:buClr>
                <a:buSzPts val="1100"/>
                <a:buFont typeface="Arial"/>
                <a:buNone/>
              </a:pPr>
              <a:endParaRPr sz="1100" b="1" i="0" u="sng" strike="noStrike" cap="none" dirty="0">
                <a:solidFill>
                  <a:schemeClr val="dk1"/>
                </a:solidFill>
                <a:latin typeface="Montserrat"/>
                <a:ea typeface="Montserrat"/>
                <a:cs typeface="Montserrat"/>
                <a:sym typeface="Montserrat"/>
              </a:endParaRPr>
            </a:p>
            <a:p>
              <a:pPr marL="0" marR="0" lvl="0" indent="0" algn="l" rtl="0">
                <a:lnSpc>
                  <a:spcPct val="164000"/>
                </a:lnSpc>
                <a:spcBef>
                  <a:spcPts val="0"/>
                </a:spcBef>
                <a:spcAft>
                  <a:spcPts val="0"/>
                </a:spcAft>
                <a:buClr>
                  <a:srgbClr val="000000"/>
                </a:buClr>
                <a:buSzPts val="1100"/>
                <a:buFont typeface="Arial"/>
                <a:buNone/>
              </a:pPr>
              <a:r>
                <a:rPr lang="el-GR" b="1" i="0" u="sng" strike="noStrike" cap="none" dirty="0">
                  <a:solidFill>
                    <a:schemeClr val="dk1"/>
                  </a:solidFill>
                  <a:latin typeface="Bahnschrift SemiBold Condensed" panose="020B0502040204020203" pitchFamily="34" charset="0"/>
                  <a:ea typeface="Montserrat"/>
                  <a:cs typeface="Montserrat"/>
                  <a:sym typeface="Montserrat"/>
                </a:rPr>
                <a:t>ΣΥΝΤΟΝΙΣΤΗΣ</a:t>
              </a:r>
              <a:r>
                <a:rPr lang="en-US" b="1" i="0" u="none" strike="noStrike" cap="none" dirty="0">
                  <a:solidFill>
                    <a:schemeClr val="dk1"/>
                  </a:solidFill>
                  <a:latin typeface="Bahnschrift SemiBold Condensed" panose="020B0502040204020203" pitchFamily="34" charset="0"/>
                  <a:ea typeface="Montserrat"/>
                  <a:cs typeface="Montserrat"/>
                  <a:sym typeface="Montserrat"/>
                </a:rPr>
                <a:t>:</a:t>
              </a:r>
              <a:endParaRPr b="1" i="0" u="none" strike="noStrike" cap="none" dirty="0">
                <a:solidFill>
                  <a:schemeClr val="dk1"/>
                </a:solidFill>
                <a:latin typeface="Bahnschrift SemiBold Condensed" panose="020B0502040204020203" pitchFamily="34" charset="0"/>
                <a:ea typeface="Montserrat"/>
                <a:cs typeface="Montserrat"/>
                <a:sym typeface="Montserrat"/>
              </a:endParaRPr>
            </a:p>
            <a:p>
              <a:pPr marL="0" marR="0" lvl="0" indent="0" algn="l" rtl="0">
                <a:lnSpc>
                  <a:spcPct val="164000"/>
                </a:lnSpc>
                <a:spcBef>
                  <a:spcPts val="0"/>
                </a:spcBef>
                <a:spcAft>
                  <a:spcPts val="0"/>
                </a:spcAft>
                <a:buClr>
                  <a:srgbClr val="000000"/>
                </a:buClr>
                <a:buSzPts val="1100"/>
                <a:buFont typeface="Arial"/>
                <a:buNone/>
              </a:pPr>
              <a:r>
                <a:rPr lang="en-US" b="1" i="0" u="none" strike="noStrike" cap="none" dirty="0">
                  <a:solidFill>
                    <a:schemeClr val="dk1"/>
                  </a:solidFill>
                  <a:latin typeface="Bahnschrift SemiBold Condensed" panose="020B0502040204020203" pitchFamily="34" charset="0"/>
                  <a:ea typeface="Montserrat Light"/>
                  <a:cs typeface="Montserrat Light"/>
                  <a:sym typeface="Montserrat Light"/>
                </a:rPr>
                <a:t>FOLK UNIVERSITETET</a:t>
              </a:r>
              <a:endParaRPr b="1" i="0" u="none" strike="noStrike" cap="none" dirty="0">
                <a:solidFill>
                  <a:schemeClr val="dk1"/>
                </a:solidFill>
                <a:latin typeface="Bahnschrift SemiBold Condensed" panose="020B0502040204020203" pitchFamily="34" charset="0"/>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dirty="0">
                  <a:solidFill>
                    <a:schemeClr val="dk1"/>
                  </a:solidFill>
                  <a:latin typeface="Montserrat Light"/>
                  <a:ea typeface="Montserrat Light"/>
                  <a:cs typeface="Montserrat Light"/>
                  <a:sym typeface="Montserrat Light"/>
                  <a:hlinkClick r:id="rId5">
                    <a:extLst>
                      <a:ext uri="{A12FA001-AC4F-418D-AE19-62706E023703}">
                        <ahyp:hlinkClr xmlns:ahyp="http://schemas.microsoft.com/office/drawing/2018/hyperlinkcolor" val="tx"/>
                      </a:ext>
                    </a:extLst>
                  </a:hlinkClick>
                </a:rPr>
                <a:t>www.folkuniversitetet.se</a:t>
              </a:r>
              <a:r>
                <a:rPr lang="en-US" sz="1100" b="0" i="0" u="none" strike="noStrike" cap="none" dirty="0">
                  <a:solidFill>
                    <a:schemeClr val="dk1"/>
                  </a:solidFill>
                  <a:latin typeface="Montserrat Light"/>
                  <a:ea typeface="Montserrat Light"/>
                  <a:cs typeface="Montserrat Light"/>
                  <a:sym typeface="Montserrat Light"/>
                </a:rPr>
                <a:t> </a:t>
              </a:r>
              <a:endParaRPr sz="1400" b="0" i="0" u="none" strike="noStrike" cap="none" dirty="0">
                <a:solidFill>
                  <a:srgbClr val="000000"/>
                </a:solidFill>
                <a:latin typeface="Arial"/>
                <a:ea typeface="Arial"/>
                <a:cs typeface="Arial"/>
                <a:sym typeface="Arial"/>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dirty="0">
                  <a:solidFill>
                    <a:schemeClr val="dk1"/>
                  </a:solidFill>
                  <a:latin typeface="Montserrat Light"/>
                  <a:ea typeface="Montserrat Light"/>
                  <a:cs typeface="Montserrat Light"/>
                  <a:sym typeface="Montserrat Light"/>
                  <a:hlinkClick r:id="rId6">
                    <a:extLst>
                      <a:ext uri="{A12FA001-AC4F-418D-AE19-62706E023703}">
                        <ahyp:hlinkClr xmlns:ahyp="http://schemas.microsoft.com/office/drawing/2018/hyperlinkcolor" val="tx"/>
                      </a:ext>
                    </a:extLst>
                  </a:hlinkClick>
                </a:rPr>
                <a:t>Maria.nyberg1@folkuniversitetet.se</a:t>
              </a:r>
              <a:r>
                <a:rPr lang="en-US" sz="1100" b="0" i="0" u="none" strike="noStrike" cap="none" dirty="0">
                  <a:solidFill>
                    <a:schemeClr val="dk1"/>
                  </a:solidFill>
                  <a:latin typeface="Montserrat Light"/>
                  <a:ea typeface="Montserrat Light"/>
                  <a:cs typeface="Montserrat Light"/>
                  <a:sym typeface="Montserrat Light"/>
                </a:rPr>
                <a:t> </a:t>
              </a:r>
              <a:endParaRPr sz="1100" b="0" i="0" u="none" strike="noStrike" cap="none" dirty="0">
                <a:solidFill>
                  <a:schemeClr val="dk1"/>
                </a:solidFill>
                <a:latin typeface="Montserrat Light"/>
                <a:ea typeface="Montserrat Light"/>
                <a:cs typeface="Montserrat Light"/>
                <a:sym typeface="Montserrat Light"/>
              </a:endParaRPr>
            </a:p>
          </p:txBody>
        </p:sp>
      </p:grpSp>
      <p:grpSp>
        <p:nvGrpSpPr>
          <p:cNvPr id="162" name="Google Shape;162;p4"/>
          <p:cNvGrpSpPr/>
          <p:nvPr/>
        </p:nvGrpSpPr>
        <p:grpSpPr>
          <a:xfrm>
            <a:off x="447675" y="3764538"/>
            <a:ext cx="2995375" cy="5202148"/>
            <a:chOff x="0" y="0"/>
            <a:chExt cx="2828316" cy="6230098"/>
          </a:xfrm>
        </p:grpSpPr>
        <p:pic>
          <p:nvPicPr>
            <p:cNvPr id="163" name="Google Shape;163;p4"/>
            <p:cNvPicPr preferRelativeResize="0"/>
            <p:nvPr/>
          </p:nvPicPr>
          <p:blipFill rotWithShape="1">
            <a:blip r:embed="rId7">
              <a:alphaModFix/>
            </a:blip>
            <a:srcRect l="29769" r="29769" b="11528"/>
            <a:stretch/>
          </p:blipFill>
          <p:spPr>
            <a:xfrm>
              <a:off x="0" y="0"/>
              <a:ext cx="2828316" cy="6184253"/>
            </a:xfrm>
            <a:prstGeom prst="rect">
              <a:avLst/>
            </a:prstGeom>
            <a:noFill/>
            <a:ln>
              <a:noFill/>
            </a:ln>
          </p:spPr>
        </p:pic>
        <p:sp>
          <p:nvSpPr>
            <p:cNvPr id="164" name="Google Shape;164;p4"/>
            <p:cNvSpPr txBox="1"/>
            <p:nvPr/>
          </p:nvSpPr>
          <p:spPr>
            <a:xfrm>
              <a:off x="102842" y="33887"/>
              <a:ext cx="2477281" cy="6196211"/>
            </a:xfrm>
            <a:prstGeom prst="rect">
              <a:avLst/>
            </a:prstGeom>
            <a:noFill/>
            <a:ln>
              <a:noFill/>
            </a:ln>
          </p:spPr>
          <p:txBody>
            <a:bodyPr spcFirstLastPara="1" wrap="square" lIns="0" tIns="0" rIns="0" bIns="0" anchor="t" anchorCtr="0">
              <a:spAutoFit/>
            </a:bodyPr>
            <a:lstStyle/>
            <a:p>
              <a:pPr marL="0" marR="0" lvl="0" indent="0" algn="l" rtl="0">
                <a:lnSpc>
                  <a:spcPct val="164000"/>
                </a:lnSpc>
                <a:spcBef>
                  <a:spcPts val="0"/>
                </a:spcBef>
                <a:spcAft>
                  <a:spcPts val="0"/>
                </a:spcAft>
                <a:buClr>
                  <a:srgbClr val="000000"/>
                </a:buClr>
                <a:buSzPts val="1100"/>
                <a:buFont typeface="Arial"/>
                <a:buNone/>
              </a:pPr>
              <a:endParaRPr sz="1100" b="1" i="0" u="sng" strike="noStrike" cap="none" dirty="0">
                <a:solidFill>
                  <a:schemeClr val="dk1"/>
                </a:solidFill>
                <a:latin typeface="Montserrat"/>
                <a:ea typeface="Montserrat"/>
                <a:cs typeface="Montserrat"/>
                <a:sym typeface="Montserrat"/>
              </a:endParaRPr>
            </a:p>
            <a:p>
              <a:pPr marL="0" marR="0" lvl="0" indent="0" algn="l" rtl="0">
                <a:lnSpc>
                  <a:spcPct val="164000"/>
                </a:lnSpc>
                <a:spcBef>
                  <a:spcPts val="0"/>
                </a:spcBef>
                <a:spcAft>
                  <a:spcPts val="0"/>
                </a:spcAft>
                <a:buClr>
                  <a:srgbClr val="000000"/>
                </a:buClr>
                <a:buSzPts val="1100"/>
                <a:buFont typeface="Arial"/>
                <a:buNone/>
              </a:pPr>
              <a:r>
                <a:rPr lang="el-GR" b="1" i="0" u="sng" strike="noStrike" cap="none" dirty="0">
                  <a:solidFill>
                    <a:schemeClr val="dk1"/>
                  </a:solidFill>
                  <a:latin typeface="Bahnschrift SemiBold Condensed" panose="020B0502040204020203" pitchFamily="34" charset="0"/>
                  <a:ea typeface="Montserrat"/>
                  <a:cs typeface="Montserrat"/>
                  <a:sym typeface="Montserrat"/>
                </a:rPr>
                <a:t>ΕΤΑΙΡΟΙ</a:t>
              </a:r>
              <a:r>
                <a:rPr lang="en-US" b="1" i="0" u="none" strike="noStrike" cap="none" dirty="0">
                  <a:solidFill>
                    <a:schemeClr val="dk1"/>
                  </a:solidFill>
                  <a:latin typeface="Bahnschrift SemiBold Condensed" panose="020B0502040204020203" pitchFamily="34" charset="0"/>
                  <a:ea typeface="Montserrat"/>
                  <a:cs typeface="Montserrat"/>
                  <a:sym typeface="Montserrat"/>
                </a:rPr>
                <a:t>:</a:t>
              </a:r>
              <a:r>
                <a:rPr lang="en-US" b="0" i="0" u="none" strike="noStrike" cap="none" dirty="0">
                  <a:solidFill>
                    <a:schemeClr val="dk1"/>
                  </a:solidFill>
                  <a:latin typeface="Bahnschrift SemiBold Condensed" panose="020B0502040204020203" pitchFamily="34" charset="0"/>
                  <a:ea typeface="Montserrat Light"/>
                  <a:cs typeface="Montserrat Light"/>
                  <a:sym typeface="Montserrat Light"/>
                </a:rPr>
                <a:t> </a:t>
              </a:r>
              <a:endParaRPr b="0" i="0" u="none" strike="noStrike" cap="none" dirty="0">
                <a:solidFill>
                  <a:schemeClr val="dk1"/>
                </a:solidFill>
                <a:latin typeface="Bahnschrift SemiBold Condensed" panose="020B0502040204020203" pitchFamily="34" charset="0"/>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r>
                <a:rPr lang="en-US" b="1" i="0" u="none" strike="noStrike" cap="none" dirty="0">
                  <a:solidFill>
                    <a:schemeClr val="dk1"/>
                  </a:solidFill>
                  <a:latin typeface="Bahnschrift SemiBold Condensed" panose="020B0502040204020203" pitchFamily="34" charset="0"/>
                  <a:ea typeface="Montserrat Light"/>
                  <a:cs typeface="Montserrat Light"/>
                  <a:sym typeface="Montserrat Light"/>
                </a:rPr>
                <a:t>DIMITRA Educational Organization - GREECE</a:t>
              </a:r>
              <a:endParaRPr sz="1800" b="0" i="0" u="none" strike="noStrike" cap="none" dirty="0">
                <a:solidFill>
                  <a:srgbClr val="000000"/>
                </a:solidFill>
                <a:latin typeface="Bahnschrift SemiBold Condensed" panose="020B0502040204020203" pitchFamily="34" charset="0"/>
                <a:sym typeface="Arial"/>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dirty="0">
                  <a:solidFill>
                    <a:schemeClr val="dk1"/>
                  </a:solidFill>
                  <a:latin typeface="Montserrat Light"/>
                  <a:ea typeface="Montserrat Light"/>
                  <a:cs typeface="Montserrat Light"/>
                  <a:sym typeface="Montserrat Light"/>
                  <a:hlinkClick r:id="rId8">
                    <a:extLst>
                      <a:ext uri="{A12FA001-AC4F-418D-AE19-62706E023703}">
                        <ahyp:hlinkClr xmlns:ahyp="http://schemas.microsoft.com/office/drawing/2018/hyperlinkcolor" val="tx"/>
                      </a:ext>
                    </a:extLst>
                  </a:hlinkClick>
                </a:rPr>
                <a:t>www.iekdimitra.gr</a:t>
              </a:r>
              <a:endParaRPr sz="1100" b="0" i="0" u="none" strike="noStrike" cap="none" dirty="0">
                <a:solidFill>
                  <a:schemeClr val="dk1"/>
                </a:solidFill>
                <a:latin typeface="Calibri"/>
                <a:ea typeface="Calibri"/>
                <a:cs typeface="Calibri"/>
                <a:sym typeface="Calibri"/>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dirty="0">
                  <a:solidFill>
                    <a:schemeClr val="dk1"/>
                  </a:solidFill>
                  <a:latin typeface="Montserrat Light"/>
                  <a:ea typeface="Montserrat Light"/>
                  <a:cs typeface="Montserrat Light"/>
                  <a:sym typeface="Montserrat Light"/>
                  <a:hlinkClick r:id="rId9">
                    <a:extLst>
                      <a:ext uri="{A12FA001-AC4F-418D-AE19-62706E023703}">
                        <ahyp:hlinkClr xmlns:ahyp="http://schemas.microsoft.com/office/drawing/2018/hyperlinkcolor" val="tx"/>
                      </a:ext>
                    </a:extLst>
                  </a:hlinkClick>
                </a:rPr>
                <a:t>anastasopoulou@dimitra.gr</a:t>
              </a:r>
              <a:r>
                <a:rPr lang="en-US" sz="1100" b="0" i="0" u="none" strike="noStrike" cap="none" dirty="0">
                  <a:solidFill>
                    <a:schemeClr val="dk1"/>
                  </a:solidFill>
                  <a:latin typeface="Montserrat Light"/>
                  <a:ea typeface="Montserrat Light"/>
                  <a:cs typeface="Montserrat Light"/>
                  <a:sym typeface="Montserrat Light"/>
                </a:rPr>
                <a:t> </a:t>
              </a:r>
              <a:endParaRPr sz="1100" b="0" i="0" u="none" strike="noStrike" cap="none" dirty="0">
                <a:solidFill>
                  <a:schemeClr val="dk1"/>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endParaRPr sz="1100" b="0" i="0" u="none" strike="noStrike" cap="none" dirty="0">
                <a:solidFill>
                  <a:schemeClr val="dk1"/>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r>
                <a:rPr lang="en-US" b="1" i="0" u="none" strike="noStrike" cap="none" dirty="0">
                  <a:solidFill>
                    <a:schemeClr val="dk1"/>
                  </a:solidFill>
                  <a:latin typeface="Bahnschrift SemiBold Condensed" panose="020B0502040204020203" pitchFamily="34" charset="0"/>
                  <a:ea typeface="Montserrat Light"/>
                  <a:cs typeface="Montserrat Light"/>
                  <a:sym typeface="Montserrat Light"/>
                </a:rPr>
                <a:t>FISPE - FRANCE</a:t>
              </a:r>
              <a:endParaRPr b="0" i="0" u="none" strike="noStrike" cap="none" dirty="0">
                <a:solidFill>
                  <a:srgbClr val="000000"/>
                </a:solidFill>
                <a:latin typeface="Bahnschrift SemiBold Condensed" panose="020B0502040204020203" pitchFamily="34" charset="0"/>
                <a:sym typeface="Arial"/>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dirty="0">
                  <a:solidFill>
                    <a:schemeClr val="dk1"/>
                  </a:solidFill>
                  <a:latin typeface="Montserrat Light"/>
                  <a:ea typeface="Montserrat Light"/>
                  <a:cs typeface="Montserrat Light"/>
                  <a:sym typeface="Montserrat Light"/>
                  <a:hlinkClick r:id="rId10">
                    <a:extLst>
                      <a:ext uri="{A12FA001-AC4F-418D-AE19-62706E023703}">
                        <ahyp:hlinkClr xmlns:ahyp="http://schemas.microsoft.com/office/drawing/2018/hyperlinkcolor" val="tx"/>
                      </a:ext>
                    </a:extLst>
                  </a:hlinkClick>
                </a:rPr>
                <a:t>www.fispe.fr</a:t>
              </a:r>
              <a:r>
                <a:rPr lang="en-US" sz="1100" b="0" i="0" u="none" strike="noStrike" cap="none" dirty="0">
                  <a:solidFill>
                    <a:schemeClr val="dk1"/>
                  </a:solidFill>
                  <a:latin typeface="Montserrat Light"/>
                  <a:ea typeface="Montserrat Light"/>
                  <a:cs typeface="Montserrat Light"/>
                  <a:sym typeface="Montserrat Light"/>
                </a:rPr>
                <a:t> </a:t>
              </a:r>
              <a:endParaRPr sz="1400" b="0" i="0" u="none" strike="noStrike" cap="none" dirty="0">
                <a:solidFill>
                  <a:srgbClr val="000000"/>
                </a:solidFill>
                <a:latin typeface="Arial"/>
                <a:ea typeface="Arial"/>
                <a:cs typeface="Arial"/>
                <a:sym typeface="Arial"/>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dirty="0">
                  <a:solidFill>
                    <a:schemeClr val="dk1"/>
                  </a:solidFill>
                  <a:latin typeface="Montserrat Light"/>
                  <a:ea typeface="Montserrat Light"/>
                  <a:cs typeface="Montserrat Light"/>
                  <a:sym typeface="Montserrat Light"/>
                </a:rPr>
                <a:t>helene.ardisson@fispe.fr</a:t>
              </a:r>
              <a:endParaRPr sz="1100" b="0" i="0" u="none" strike="noStrike" cap="none" dirty="0">
                <a:solidFill>
                  <a:schemeClr val="dk1"/>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endParaRPr sz="1100" b="0" i="0" u="none" strike="noStrike" cap="none" dirty="0">
                <a:solidFill>
                  <a:schemeClr val="dk1"/>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r>
                <a:rPr lang="en-US" b="1" i="0" u="none" strike="noStrike" cap="none" dirty="0">
                  <a:solidFill>
                    <a:schemeClr val="dk1"/>
                  </a:solidFill>
                  <a:latin typeface="Bahnschrift SemiBold Condensed" panose="020B0502040204020203" pitchFamily="34" charset="0"/>
                  <a:ea typeface="Montserrat Light"/>
                  <a:cs typeface="Montserrat Light"/>
                  <a:sym typeface="Montserrat Light"/>
                </a:rPr>
                <a:t>PROMEA - Hellenic Society for the Promotion of Research and Development Methodologies - GREECE</a:t>
              </a:r>
              <a:endParaRPr b="0" i="0" u="none" strike="noStrike" cap="none" dirty="0">
                <a:solidFill>
                  <a:srgbClr val="000000"/>
                </a:solidFill>
                <a:latin typeface="Bahnschrift SemiBold Condensed" panose="020B0502040204020203" pitchFamily="34" charset="0"/>
                <a:sym typeface="Arial"/>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dirty="0">
                  <a:solidFill>
                    <a:schemeClr val="dk1"/>
                  </a:solidFill>
                  <a:latin typeface="Montserrat Light"/>
                  <a:ea typeface="Montserrat Light"/>
                  <a:cs typeface="Montserrat Light"/>
                  <a:sym typeface="Montserrat Light"/>
                  <a:hlinkClick r:id="rId11">
                    <a:extLst>
                      <a:ext uri="{A12FA001-AC4F-418D-AE19-62706E023703}">
                        <ahyp:hlinkClr xmlns:ahyp="http://schemas.microsoft.com/office/drawing/2018/hyperlinkcolor" val="tx"/>
                      </a:ext>
                    </a:extLst>
                  </a:hlinkClick>
                </a:rPr>
                <a:t>www.promea.gr</a:t>
              </a:r>
              <a:endParaRPr sz="1100" b="0" i="0" u="none" strike="noStrike" cap="none" dirty="0">
                <a:solidFill>
                  <a:schemeClr val="dk1"/>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r>
                <a:rPr lang="en-US" sz="1100" b="0" i="0" u="sng" strike="noStrike" cap="none" dirty="0">
                  <a:solidFill>
                    <a:schemeClr val="dk1"/>
                  </a:solidFill>
                  <a:latin typeface="Montserrat Light"/>
                  <a:ea typeface="Montserrat Light"/>
                  <a:cs typeface="Montserrat Light"/>
                  <a:sym typeface="Montserrat Light"/>
                  <a:hlinkClick r:id="rId12">
                    <a:extLst>
                      <a:ext uri="{A12FA001-AC4F-418D-AE19-62706E023703}">
                        <ahyp:hlinkClr xmlns:ahyp="http://schemas.microsoft.com/office/drawing/2018/hyperlinkcolor" val="tx"/>
                      </a:ext>
                    </a:extLst>
                  </a:hlinkClick>
                </a:rPr>
                <a:t>projects@promea.gr</a:t>
              </a:r>
              <a:endParaRPr sz="1100" b="0" i="0" u="none" strike="noStrike" cap="none" dirty="0">
                <a:solidFill>
                  <a:srgbClr val="FFFFFF"/>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endParaRPr sz="1100" b="0" i="0" u="none" strike="noStrike" cap="none" dirty="0">
                <a:solidFill>
                  <a:srgbClr val="FFFFFF"/>
                </a:solidFill>
                <a:latin typeface="Montserrat Light"/>
                <a:ea typeface="Montserrat Light"/>
                <a:cs typeface="Montserrat Light"/>
                <a:sym typeface="Montserrat Light"/>
              </a:endParaRPr>
            </a:p>
            <a:p>
              <a:pPr marL="0" marR="0" lvl="0" indent="0" algn="l" rtl="0">
                <a:lnSpc>
                  <a:spcPct val="164000"/>
                </a:lnSpc>
                <a:spcBef>
                  <a:spcPts val="0"/>
                </a:spcBef>
                <a:spcAft>
                  <a:spcPts val="0"/>
                </a:spcAft>
                <a:buClr>
                  <a:srgbClr val="000000"/>
                </a:buClr>
                <a:buSzPts val="1100"/>
                <a:buFont typeface="Arial"/>
                <a:buNone/>
              </a:pPr>
              <a:endParaRPr sz="1100" b="0" i="0" u="none" strike="noStrike" cap="none" dirty="0">
                <a:solidFill>
                  <a:srgbClr val="FFFFFF"/>
                </a:solidFill>
                <a:latin typeface="Montserrat Light"/>
                <a:ea typeface="Montserrat Light"/>
                <a:cs typeface="Montserrat Light"/>
                <a:sym typeface="Montserrat Light"/>
              </a:endParaRPr>
            </a:p>
          </p:txBody>
        </p:sp>
      </p:grpSp>
      <p:sp>
        <p:nvSpPr>
          <p:cNvPr id="165" name="Google Shape;165;p4"/>
          <p:cNvSpPr txBox="1"/>
          <p:nvPr/>
        </p:nvSpPr>
        <p:spPr>
          <a:xfrm>
            <a:off x="447675" y="755979"/>
            <a:ext cx="4286250" cy="568745"/>
          </a:xfrm>
          <a:prstGeom prst="rect">
            <a:avLst/>
          </a:prstGeom>
          <a:noFill/>
          <a:ln>
            <a:noFill/>
          </a:ln>
        </p:spPr>
        <p:txBody>
          <a:bodyPr spcFirstLastPara="1" wrap="square" lIns="0" tIns="0" rIns="0" bIns="0" anchor="t" anchorCtr="0">
            <a:spAutoFit/>
          </a:bodyPr>
          <a:lstStyle/>
          <a:p>
            <a:pPr marL="0" marR="0" lvl="0" indent="0" algn="l" rtl="0">
              <a:lnSpc>
                <a:spcPct val="132011"/>
              </a:lnSpc>
              <a:spcBef>
                <a:spcPts val="0"/>
              </a:spcBef>
              <a:spcAft>
                <a:spcPts val="0"/>
              </a:spcAft>
              <a:buClr>
                <a:srgbClr val="000000"/>
              </a:buClr>
              <a:buSzPts val="2396"/>
              <a:buFont typeface="Arial"/>
              <a:buNone/>
            </a:pPr>
            <a:r>
              <a:rPr lang="el-GR" sz="2800" b="1" i="0" u="none" strike="noStrike" cap="none" dirty="0">
                <a:solidFill>
                  <a:srgbClr val="3D3D3D"/>
                </a:solidFill>
                <a:latin typeface="Bahnschrift SemiBold Condensed" panose="020B0502040204020203" pitchFamily="34" charset="0"/>
                <a:ea typeface="Oswald"/>
                <a:cs typeface="Oswald"/>
                <a:sym typeface="Oswald"/>
              </a:rPr>
              <a:t>Η ΟΜΑΔΑ ΤΟΥ ΠΡΟΓΡΑΜΜΑΤΟΣ</a:t>
            </a:r>
            <a:endParaRPr sz="1600" b="0" i="0" u="none" strike="noStrike" cap="none" dirty="0">
              <a:solidFill>
                <a:srgbClr val="000000"/>
              </a:solidFill>
              <a:latin typeface="Bahnschrift SemiBold Condensed" panose="020B0502040204020203" pitchFamily="34" charset="0"/>
              <a:sym typeface="Arial"/>
            </a:endParaRPr>
          </a:p>
        </p:txBody>
      </p:sp>
      <p:sp>
        <p:nvSpPr>
          <p:cNvPr id="166" name="Google Shape;166;p4"/>
          <p:cNvSpPr txBox="1"/>
          <p:nvPr/>
        </p:nvSpPr>
        <p:spPr>
          <a:xfrm>
            <a:off x="464529" y="1657587"/>
            <a:ext cx="6802613" cy="288669"/>
          </a:xfrm>
          <a:prstGeom prst="rect">
            <a:avLst/>
          </a:prstGeom>
          <a:noFill/>
          <a:ln>
            <a:noFill/>
          </a:ln>
        </p:spPr>
        <p:txBody>
          <a:bodyPr spcFirstLastPara="1" wrap="square" lIns="0" tIns="0" rIns="0" bIns="0" anchor="t" anchorCtr="0">
            <a:spAutoFit/>
          </a:bodyPr>
          <a:lstStyle/>
          <a:p>
            <a:pPr marL="0" marR="0" lvl="0" indent="0" algn="just" rtl="0">
              <a:lnSpc>
                <a:spcPct val="134000"/>
              </a:lnSpc>
              <a:spcBef>
                <a:spcPts val="0"/>
              </a:spcBef>
              <a:spcAft>
                <a:spcPts val="0"/>
              </a:spcAft>
              <a:buClr>
                <a:srgbClr val="000000"/>
              </a:buClr>
              <a:buSzPts val="1100"/>
              <a:buFont typeface="Arial"/>
              <a:buNone/>
            </a:pPr>
            <a:r>
              <a:rPr lang="el-GR" b="1" i="0" u="none" strike="noStrike" cap="none" dirty="0">
                <a:solidFill>
                  <a:srgbClr val="3D3D3D"/>
                </a:solidFill>
                <a:latin typeface="Bahnschrift SemiBold Condensed" panose="020B0502040204020203" pitchFamily="34" charset="0"/>
                <a:ea typeface="Oswald"/>
                <a:cs typeface="Oswald"/>
                <a:sym typeface="Oswald"/>
              </a:rPr>
              <a:t>ΣΤΟ ΠΡΟΓΡΑΜΜΑ ΣΥΓΚΕΝΤΡΩΘΗΚΑΝ 4 ΕΤΑΙΡΟΙ ΑΠΟ 3 ΕΥΡΩΠΑΪΚΕΣ ΧΩΡΕΣ, ΔΗΜΙΟΥΡΓΩΝΤΑΣ ΜΙΑ ΔΙΕΘΝΗ ΣΥΜΠΡΑΞΗ</a:t>
            </a:r>
            <a:endParaRPr sz="1800" b="0" i="0" u="none" strike="noStrike" cap="none" dirty="0">
              <a:solidFill>
                <a:srgbClr val="000000"/>
              </a:solidFill>
              <a:latin typeface="Bahnschrift SemiBold Condensed" panose="020B0502040204020203" pitchFamily="34" charset="0"/>
              <a:sym typeface="Arial"/>
            </a:endParaRPr>
          </a:p>
        </p:txBody>
      </p:sp>
      <p:pic>
        <p:nvPicPr>
          <p:cNvPr id="167" name="Google Shape;167;p4"/>
          <p:cNvPicPr preferRelativeResize="0"/>
          <p:nvPr/>
        </p:nvPicPr>
        <p:blipFill rotWithShape="1">
          <a:blip r:embed="rId13">
            <a:alphaModFix/>
          </a:blip>
          <a:srcRect/>
          <a:stretch/>
        </p:blipFill>
        <p:spPr>
          <a:xfrm>
            <a:off x="4532771" y="2224652"/>
            <a:ext cx="2006166" cy="2006164"/>
          </a:xfrm>
          <a:prstGeom prst="rect">
            <a:avLst/>
          </a:prstGeom>
          <a:noFill/>
          <a:ln>
            <a:noFill/>
          </a:ln>
        </p:spPr>
      </p:pic>
      <p:pic>
        <p:nvPicPr>
          <p:cNvPr id="168" name="Google Shape;168;p4"/>
          <p:cNvPicPr preferRelativeResize="0"/>
          <p:nvPr/>
        </p:nvPicPr>
        <p:blipFill rotWithShape="1">
          <a:blip r:embed="rId14">
            <a:alphaModFix/>
          </a:blip>
          <a:srcRect/>
          <a:stretch/>
        </p:blipFill>
        <p:spPr>
          <a:xfrm>
            <a:off x="4733925" y="5517139"/>
            <a:ext cx="1456512" cy="1456512"/>
          </a:xfrm>
          <a:prstGeom prst="rect">
            <a:avLst/>
          </a:prstGeom>
          <a:noFill/>
          <a:ln>
            <a:noFill/>
          </a:ln>
        </p:spPr>
      </p:pic>
      <p:pic>
        <p:nvPicPr>
          <p:cNvPr id="169" name="Google Shape;169;p4"/>
          <p:cNvPicPr preferRelativeResize="0"/>
          <p:nvPr/>
        </p:nvPicPr>
        <p:blipFill rotWithShape="1">
          <a:blip r:embed="rId15">
            <a:alphaModFix/>
          </a:blip>
          <a:srcRect/>
          <a:stretch/>
        </p:blipFill>
        <p:spPr>
          <a:xfrm>
            <a:off x="4774570" y="6779234"/>
            <a:ext cx="1522568" cy="1522568"/>
          </a:xfrm>
          <a:prstGeom prst="rect">
            <a:avLst/>
          </a:prstGeom>
          <a:noFill/>
          <a:ln>
            <a:noFill/>
          </a:ln>
        </p:spPr>
      </p:pic>
      <p:pic>
        <p:nvPicPr>
          <p:cNvPr id="170" name="Google Shape;170;p4"/>
          <p:cNvPicPr preferRelativeResize="0"/>
          <p:nvPr/>
        </p:nvPicPr>
        <p:blipFill rotWithShape="1">
          <a:blip r:embed="rId16">
            <a:alphaModFix/>
          </a:blip>
          <a:srcRect/>
          <a:stretch/>
        </p:blipFill>
        <p:spPr>
          <a:xfrm>
            <a:off x="4733925" y="4168801"/>
            <a:ext cx="1348882" cy="1081603"/>
          </a:xfrm>
          <a:prstGeom prst="rect">
            <a:avLst/>
          </a:prstGeom>
          <a:noFill/>
          <a:ln>
            <a:noFill/>
          </a:ln>
        </p:spPr>
      </p:pic>
      <p:sp>
        <p:nvSpPr>
          <p:cNvPr id="171" name="Google Shape;171;p4"/>
          <p:cNvSpPr txBox="1"/>
          <p:nvPr/>
        </p:nvSpPr>
        <p:spPr>
          <a:xfrm>
            <a:off x="447675" y="9892894"/>
            <a:ext cx="6530975"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l-GR" sz="1100" b="1" i="0" u="none" strike="noStrike" cap="none" dirty="0">
                <a:solidFill>
                  <a:schemeClr val="dk1"/>
                </a:solidFill>
                <a:latin typeface="Calibri"/>
                <a:ea typeface="Calibri"/>
                <a:cs typeface="Calibri"/>
                <a:sym typeface="Calibri"/>
              </a:rPr>
              <a:t>Το σχέδιο αυτό χρηματοδοτήθηκε με την υποστήριξη της Ευρωπαϊκής Επιτροπής. Η παρούσα δημοσίευση δεσμεύει μόνο τον συντάκτη της και η Επιτροπή δεν ευθύνεται για τυχόν χρήση των πληροφοριών που περιέχονται σε αυτήν.</a:t>
            </a:r>
          </a:p>
        </p:txBody>
      </p:sp>
      <p:pic>
        <p:nvPicPr>
          <p:cNvPr id="172" name="Google Shape;172;p4"/>
          <p:cNvPicPr preferRelativeResize="0"/>
          <p:nvPr/>
        </p:nvPicPr>
        <p:blipFill rotWithShape="1">
          <a:blip r:embed="rId17">
            <a:alphaModFix/>
          </a:blip>
          <a:srcRect/>
          <a:stretch/>
        </p:blipFill>
        <p:spPr>
          <a:xfrm>
            <a:off x="5267865" y="404309"/>
            <a:ext cx="1999277" cy="1253278"/>
          </a:xfrm>
          <a:prstGeom prst="rect">
            <a:avLst/>
          </a:prstGeom>
          <a:noFill/>
          <a:ln>
            <a:noFill/>
          </a:ln>
        </p:spPr>
      </p:pic>
      <p:grpSp>
        <p:nvGrpSpPr>
          <p:cNvPr id="173" name="Google Shape;173;p4"/>
          <p:cNvGrpSpPr/>
          <p:nvPr/>
        </p:nvGrpSpPr>
        <p:grpSpPr>
          <a:xfrm>
            <a:off x="1" y="-428625"/>
            <a:ext cx="7556500" cy="816356"/>
            <a:chOff x="0" y="0"/>
            <a:chExt cx="11544300" cy="1088475"/>
          </a:xfrm>
        </p:grpSpPr>
        <p:pic>
          <p:nvPicPr>
            <p:cNvPr id="174" name="Google Shape;174;p4"/>
            <p:cNvPicPr preferRelativeResize="0"/>
            <p:nvPr/>
          </p:nvPicPr>
          <p:blipFill rotWithShape="1">
            <a:blip r:embed="rId18">
              <a:alphaModFix/>
            </a:blip>
            <a:srcRect t="45285" b="45285"/>
            <a:stretch/>
          </p:blipFill>
          <p:spPr>
            <a:xfrm>
              <a:off x="0" y="0"/>
              <a:ext cx="11544300" cy="1088475"/>
            </a:xfrm>
            <a:prstGeom prst="rect">
              <a:avLst/>
            </a:prstGeom>
            <a:noFill/>
            <a:ln>
              <a:noFill/>
            </a:ln>
          </p:spPr>
        </p:pic>
        <p:sp>
          <p:nvSpPr>
            <p:cNvPr id="175" name="Google Shape;175;p4"/>
            <p:cNvSpPr txBox="1"/>
            <p:nvPr/>
          </p:nvSpPr>
          <p:spPr>
            <a:xfrm>
              <a:off x="2464450" y="700558"/>
              <a:ext cx="6618000" cy="275204"/>
            </a:xfrm>
            <a:prstGeom prst="rect">
              <a:avLst/>
            </a:prstGeom>
            <a:solidFill>
              <a:srgbClr val="534CAC"/>
            </a:solidFill>
            <a:ln>
              <a:noFill/>
            </a:ln>
          </p:spPr>
          <p:txBody>
            <a:bodyPr spcFirstLastPara="1" wrap="square" lIns="0" tIns="0" rIns="0" bIns="0" anchor="t" anchorCtr="0">
              <a:spAutoFit/>
            </a:bodyPr>
            <a:lstStyle/>
            <a:p>
              <a:pPr marL="0" marR="0" lvl="0" indent="0" algn="ctr" rtl="0">
                <a:lnSpc>
                  <a:spcPct val="154075"/>
                </a:lnSpc>
                <a:spcBef>
                  <a:spcPts val="0"/>
                </a:spcBef>
                <a:spcAft>
                  <a:spcPts val="0"/>
                </a:spcAft>
                <a:buClr>
                  <a:srgbClr val="000000"/>
                </a:buClr>
                <a:buSzPts val="871"/>
                <a:buFont typeface="Arial"/>
                <a:buNone/>
              </a:pPr>
              <a:r>
                <a:rPr lang="el-GR" sz="871" b="0" i="0" u="none" strike="noStrike" cap="none" dirty="0">
                  <a:solidFill>
                    <a:srgbClr val="FFFFFF"/>
                  </a:solidFill>
                  <a:latin typeface="+mj-lt"/>
                  <a:ea typeface="Montserrat Light"/>
                  <a:cs typeface="Montserrat Light"/>
                  <a:sym typeface="Montserrat Light"/>
                </a:rPr>
                <a:t>ΜΑΡΤΙΟΣ 2023 | ΕΝΗΜΕΡΩΤΙΚΟ ΔΕΛΤΙΟ </a:t>
              </a:r>
              <a:r>
                <a:rPr lang="el-GR" sz="871" dirty="0">
                  <a:solidFill>
                    <a:srgbClr val="FFFFFF"/>
                  </a:solidFill>
                  <a:latin typeface="+mj-lt"/>
                  <a:ea typeface="Montserrat Light"/>
                  <a:cs typeface="Montserrat Light"/>
                  <a:sym typeface="Montserrat Light"/>
                </a:rPr>
                <a:t>ΤΕΥΧΟΣ</a:t>
              </a:r>
              <a:r>
                <a:rPr lang="el-GR" sz="871" b="0" i="0" u="none" strike="noStrike" cap="none" dirty="0">
                  <a:solidFill>
                    <a:srgbClr val="FFFFFF"/>
                  </a:solidFill>
                  <a:latin typeface="+mj-lt"/>
                  <a:ea typeface="Montserrat Light"/>
                  <a:cs typeface="Montserrat Light"/>
                  <a:sym typeface="Montserrat Light"/>
                </a:rPr>
                <a:t> 03</a:t>
              </a:r>
              <a:endParaRPr lang="el-GR" sz="900" dirty="0">
                <a:latin typeface="+mj-lt"/>
              </a:endParaRPr>
            </a:p>
          </p:txBody>
        </p:sp>
      </p:grpSp>
      <p:pic>
        <p:nvPicPr>
          <p:cNvPr id="176" name="Google Shape;176;p4" descr="Une image contenant texte&#10;&#10;Description générée automatiquement"/>
          <p:cNvPicPr preferRelativeResize="0"/>
          <p:nvPr/>
        </p:nvPicPr>
        <p:blipFill rotWithShape="1">
          <a:blip r:embed="rId19">
            <a:alphaModFix/>
          </a:blip>
          <a:srcRect/>
          <a:stretch/>
        </p:blipFill>
        <p:spPr>
          <a:xfrm>
            <a:off x="2865192" y="9285657"/>
            <a:ext cx="2000849" cy="44641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1079</Words>
  <Application>Microsoft Office PowerPoint</Application>
  <PresentationFormat>Προσαρμογή</PresentationFormat>
  <Paragraphs>57</Paragraphs>
  <Slides>4</Slides>
  <Notes>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vt:i4>
      </vt:variant>
    </vt:vector>
  </HeadingPairs>
  <TitlesOfParts>
    <vt:vector size="12" baseType="lpstr">
      <vt:lpstr>Arial</vt:lpstr>
      <vt:lpstr>Bahnschrift SemiBold Condensed</vt:lpstr>
      <vt:lpstr>Montserrat Light</vt:lpstr>
      <vt:lpstr>Montserrat</vt:lpstr>
      <vt:lpstr>Roboto</vt:lpstr>
      <vt:lpstr>Oswald</vt:lpstr>
      <vt:lpstr>Calibri</vt:lpstr>
      <vt:lpstr>Office Theme</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EU MMC</dc:creator>
  <cp:lastModifiedBy>Eleni Kyritsi</cp:lastModifiedBy>
  <cp:revision>45</cp:revision>
  <dcterms:created xsi:type="dcterms:W3CDTF">2006-08-16T00:00:00Z</dcterms:created>
  <dcterms:modified xsi:type="dcterms:W3CDTF">2023-06-20T12:43:48Z</dcterms:modified>
</cp:coreProperties>
</file>